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648" r:id="rId1"/>
  </p:sldMasterIdLst>
  <p:notesMasterIdLst>
    <p:notesMasterId r:id="rId49"/>
  </p:notesMasterIdLst>
  <p:handoutMasterIdLst>
    <p:handoutMasterId r:id="rId50"/>
  </p:handoutMasterIdLst>
  <p:sldIdLst>
    <p:sldId id="306" r:id="rId2"/>
    <p:sldId id="305" r:id="rId3"/>
    <p:sldId id="345" r:id="rId4"/>
    <p:sldId id="309" r:id="rId5"/>
    <p:sldId id="310" r:id="rId6"/>
    <p:sldId id="311" r:id="rId7"/>
    <p:sldId id="312" r:id="rId8"/>
    <p:sldId id="327" r:id="rId9"/>
    <p:sldId id="335" r:id="rId10"/>
    <p:sldId id="283" r:id="rId11"/>
    <p:sldId id="336" r:id="rId12"/>
    <p:sldId id="328" r:id="rId13"/>
    <p:sldId id="349" r:id="rId14"/>
    <p:sldId id="347" r:id="rId15"/>
    <p:sldId id="329" r:id="rId16"/>
    <p:sldId id="337" r:id="rId17"/>
    <p:sldId id="338" r:id="rId18"/>
    <p:sldId id="339" r:id="rId19"/>
    <p:sldId id="340" r:id="rId20"/>
    <p:sldId id="343" r:id="rId21"/>
    <p:sldId id="291" r:id="rId22"/>
    <p:sldId id="344" r:id="rId23"/>
    <p:sldId id="346" r:id="rId24"/>
    <p:sldId id="258" r:id="rId25"/>
    <p:sldId id="259" r:id="rId26"/>
    <p:sldId id="260" r:id="rId27"/>
    <p:sldId id="293" r:id="rId28"/>
    <p:sldId id="261" r:id="rId29"/>
    <p:sldId id="262" r:id="rId30"/>
    <p:sldId id="264" r:id="rId31"/>
    <p:sldId id="307" r:id="rId32"/>
    <p:sldId id="263" r:id="rId33"/>
    <p:sldId id="265" r:id="rId34"/>
    <p:sldId id="267" r:id="rId35"/>
    <p:sldId id="268" r:id="rId36"/>
    <p:sldId id="269" r:id="rId37"/>
    <p:sldId id="270" r:id="rId38"/>
    <p:sldId id="295" r:id="rId39"/>
    <p:sldId id="271" r:id="rId40"/>
    <p:sldId id="273" r:id="rId41"/>
    <p:sldId id="292" r:id="rId42"/>
    <p:sldId id="297" r:id="rId43"/>
    <p:sldId id="278" r:id="rId44"/>
    <p:sldId id="279" r:id="rId45"/>
    <p:sldId id="308" r:id="rId46"/>
    <p:sldId id="290" r:id="rId47"/>
    <p:sldId id="294" r:id="rId48"/>
  </p:sldIdLst>
  <p:sldSz cx="12192000" cy="6858000"/>
  <p:notesSz cx="6794500" cy="9918700"/>
  <p:embeddedFontLst>
    <p:embeddedFont>
      <p:font typeface="Brush Script MT" panose="03060802040406070304" pitchFamily="66" charset="0"/>
      <p:italic r:id="rId51"/>
    </p:embeddedFont>
    <p:embeddedFont>
      <p:font typeface="Calibri" panose="020F0502020204030204" pitchFamily="34" charset="0"/>
      <p:regular r:id="rId52"/>
      <p:bold r:id="rId53"/>
      <p:italic r:id="rId54"/>
      <p:boldItalic r:id="rId55"/>
    </p:embeddedFont>
    <p:embeddedFont>
      <p:font typeface="Franklin Gothic Book" panose="020B0503020102020204" pitchFamily="34" charset="0"/>
      <p:regular r:id="rId56"/>
      <p:italic r:id="rId57"/>
    </p:embeddedFont>
    <p:embeddedFont>
      <p:font typeface="Georgia" panose="02040502050405020303" pitchFamily="18" charset="0"/>
      <p:regular r:id="rId58"/>
      <p:bold r:id="rId59"/>
      <p:italic r:id="rId60"/>
      <p:boldItalic r:id="rId61"/>
    </p:embeddedFont>
    <p:embeddedFont>
      <p:font typeface="华文琥珀" panose="02010800040101010101" pitchFamily="2" charset="-122"/>
      <p:regular r:id="rId62"/>
    </p:embeddedFont>
    <p:embeddedFont>
      <p:font typeface="微软雅黑" panose="020B0503020204020204" pitchFamily="34" charset="-122"/>
      <p:regular r:id="rId63"/>
      <p:bold r:id="rId64"/>
    </p:embeddedFont>
    <p:embeddedFont>
      <p:font typeface="微软雅黑 Light" panose="020B0502040204020203" pitchFamily="34" charset="-122"/>
      <p:regular r:id="rId6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4"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m zhang" initials="xz" lastIdx="2" clrIdx="0">
    <p:extLst>
      <p:ext uri="{19B8F6BF-5375-455C-9EA6-DF929625EA0E}">
        <p15:presenceInfo xmlns:p15="http://schemas.microsoft.com/office/powerpoint/2012/main" userId="f91e0b3a1c3235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F24"/>
    <a:srgbClr val="D0CECE"/>
    <a:srgbClr val="A7E8FF"/>
    <a:srgbClr val="FCFEFC"/>
    <a:srgbClr val="4ABEED"/>
    <a:srgbClr val="FFFFCC"/>
    <a:srgbClr val="234C9F"/>
    <a:srgbClr val="333333"/>
    <a:srgbClr val="F3F3F3"/>
    <a:srgbClr val="003F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0236" autoAdjust="0"/>
  </p:normalViewPr>
  <p:slideViewPr>
    <p:cSldViewPr snapToGrid="0">
      <p:cViewPr varScale="1">
        <p:scale>
          <a:sx n="114" d="100"/>
          <a:sy n="114" d="100"/>
        </p:scale>
        <p:origin x="474" y="108"/>
      </p:cViewPr>
      <p:guideLst>
        <p:guide orient="horz" pos="2160"/>
        <p:guide pos="3840"/>
      </p:guideLst>
    </p:cSldViewPr>
  </p:slideViewPr>
  <p:notesTextViewPr>
    <p:cViewPr>
      <p:scale>
        <a:sx n="3" d="2"/>
        <a:sy n="3" d="2"/>
      </p:scale>
      <p:origin x="0" y="0"/>
    </p:cViewPr>
  </p:notesTextViewPr>
  <p:notesViewPr>
    <p:cSldViewPr snapToGrid="0">
      <p:cViewPr varScale="1">
        <p:scale>
          <a:sx n="54" d="100"/>
          <a:sy n="54" d="100"/>
        </p:scale>
        <p:origin x="-2928" y="-84"/>
      </p:cViewPr>
      <p:guideLst>
        <p:guide orient="horz" pos="3124"/>
        <p:guide pos="214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5" Type="http://schemas.openxmlformats.org/officeDocument/2006/relationships/image" Target="../media/image18.emf"/><Relationship Id="rId4"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5" Type="http://schemas.openxmlformats.org/officeDocument/2006/relationships/image" Target="../media/image113.wmf"/><Relationship Id="rId4" Type="http://schemas.openxmlformats.org/officeDocument/2006/relationships/image" Target="../media/image11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5" Type="http://schemas.openxmlformats.org/officeDocument/2006/relationships/image" Target="../media/image102.wmf"/><Relationship Id="rId4" Type="http://schemas.openxmlformats.org/officeDocument/2006/relationships/image" Target="../media/image10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4283" cy="495935"/>
          </a:xfrm>
          <a:prstGeom prst="rect">
            <a:avLst/>
          </a:prstGeom>
        </p:spPr>
        <p:txBody>
          <a:bodyPr vert="horz" lIns="95492" tIns="47746" rIns="95492" bIns="47746" rtlCol="0"/>
          <a:lstStyle>
            <a:lvl1pPr algn="l">
              <a:defRPr sz="1300"/>
            </a:lvl1pPr>
          </a:lstStyle>
          <a:p>
            <a:endParaRPr lang="zh-CN" altLang="en-US"/>
          </a:p>
        </p:txBody>
      </p:sp>
      <p:sp>
        <p:nvSpPr>
          <p:cNvPr id="3" name="日期占位符 2"/>
          <p:cNvSpPr>
            <a:spLocks noGrp="1"/>
          </p:cNvSpPr>
          <p:nvPr>
            <p:ph type="dt" sz="quarter" idx="1"/>
          </p:nvPr>
        </p:nvSpPr>
        <p:spPr>
          <a:xfrm>
            <a:off x="3848645" y="1"/>
            <a:ext cx="2944283" cy="495935"/>
          </a:xfrm>
          <a:prstGeom prst="rect">
            <a:avLst/>
          </a:prstGeom>
        </p:spPr>
        <p:txBody>
          <a:bodyPr vert="horz" lIns="95492" tIns="47746" rIns="95492" bIns="47746" rtlCol="0"/>
          <a:lstStyle>
            <a:lvl1pPr algn="r">
              <a:defRPr sz="1300"/>
            </a:lvl1pPr>
          </a:lstStyle>
          <a:p>
            <a:fld id="{EABEC9A9-8197-4257-ADF2-59768B043AAC}" type="datetimeFigureOut">
              <a:rPr lang="zh-CN" altLang="en-US" smtClean="0"/>
              <a:t>2022/3/15</a:t>
            </a:fld>
            <a:endParaRPr lang="zh-CN" altLang="en-US"/>
          </a:p>
        </p:txBody>
      </p:sp>
      <p:sp>
        <p:nvSpPr>
          <p:cNvPr id="4" name="页脚占位符 3"/>
          <p:cNvSpPr>
            <a:spLocks noGrp="1"/>
          </p:cNvSpPr>
          <p:nvPr>
            <p:ph type="ftr" sz="quarter" idx="2"/>
          </p:nvPr>
        </p:nvSpPr>
        <p:spPr>
          <a:xfrm>
            <a:off x="0" y="9421044"/>
            <a:ext cx="2944283" cy="495935"/>
          </a:xfrm>
          <a:prstGeom prst="rect">
            <a:avLst/>
          </a:prstGeom>
        </p:spPr>
        <p:txBody>
          <a:bodyPr vert="horz" lIns="95492" tIns="47746" rIns="95492" bIns="47746"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48645" y="9421044"/>
            <a:ext cx="2944283" cy="495935"/>
          </a:xfrm>
          <a:prstGeom prst="rect">
            <a:avLst/>
          </a:prstGeom>
        </p:spPr>
        <p:txBody>
          <a:bodyPr vert="horz" lIns="95492" tIns="47746" rIns="95492" bIns="47746" rtlCol="0" anchor="b"/>
          <a:lstStyle>
            <a:lvl1pPr algn="r">
              <a:defRPr sz="1300"/>
            </a:lvl1pPr>
          </a:lstStyle>
          <a:p>
            <a:fld id="{93D655E0-DE0B-47B4-9B41-34C4A90D47A8}" type="slidenum">
              <a:rPr lang="zh-CN" altLang="en-US" smtClean="0"/>
              <a:t>‹#›</a:t>
            </a:fld>
            <a:endParaRPr lang="zh-CN" altLang="en-US"/>
          </a:p>
        </p:txBody>
      </p:sp>
    </p:spTree>
    <p:extLst>
      <p:ext uri="{BB962C8B-B14F-4D97-AF65-F5344CB8AC3E}">
        <p14:creationId xmlns:p14="http://schemas.microsoft.com/office/powerpoint/2010/main" val="3553271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lvl1pPr>
          </a:lstStyle>
          <a:p>
            <a:fld id="{72FA6C4C-04D2-417C-B23F-E55227F108E0}" type="datetimeFigureOut">
              <a:rPr lang="zh-CN" altLang="en-US" smtClean="0"/>
              <a:t>2022/3/15</a:t>
            </a:fld>
            <a:endParaRPr lang="zh-CN" altLang="en-US"/>
          </a:p>
        </p:txBody>
      </p:sp>
      <p:sp>
        <p:nvSpPr>
          <p:cNvPr id="4" name="幻灯片图像占位符 3"/>
          <p:cNvSpPr>
            <a:spLocks noGrp="1" noRot="1" noChangeAspect="1"/>
          </p:cNvSpPr>
          <p:nvPr>
            <p:ph type="sldImg" idx="2"/>
          </p:nvPr>
        </p:nvSpPr>
        <p:spPr>
          <a:xfrm>
            <a:off x="422275" y="1239838"/>
            <a:ext cx="5949950" cy="33480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73613"/>
            <a:ext cx="5435600" cy="39052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1813"/>
            <a:ext cx="2944813" cy="4968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100" y="9421813"/>
            <a:ext cx="2944813" cy="496887"/>
          </a:xfrm>
          <a:prstGeom prst="rect">
            <a:avLst/>
          </a:prstGeom>
        </p:spPr>
        <p:txBody>
          <a:bodyPr vert="horz" lIns="91440" tIns="45720" rIns="91440" bIns="45720" rtlCol="0" anchor="b"/>
          <a:lstStyle>
            <a:lvl1pPr algn="r">
              <a:defRPr sz="1200"/>
            </a:lvl1pPr>
          </a:lstStyle>
          <a:p>
            <a:fld id="{65ACE964-20FD-4E02-AD78-D23A92B56B1B}" type="slidenum">
              <a:rPr lang="zh-CN" altLang="en-US" smtClean="0"/>
              <a:t>‹#›</a:t>
            </a:fld>
            <a:endParaRPr lang="zh-CN" altLang="en-US"/>
          </a:p>
        </p:txBody>
      </p:sp>
    </p:spTree>
    <p:extLst>
      <p:ext uri="{BB962C8B-B14F-4D97-AF65-F5344CB8AC3E}">
        <p14:creationId xmlns:p14="http://schemas.microsoft.com/office/powerpoint/2010/main" val="3678336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376993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latin typeface="Calibri" charset="0"/>
              <a:cs typeface="宋体" charset="0"/>
            </a:endParaRPr>
          </a:p>
        </p:txBody>
      </p:sp>
      <p:sp>
        <p:nvSpPr>
          <p:cNvPr id="460804" name="Slide Number Placeholder 3"/>
          <p:cNvSpPr txBox="1">
            <a:spLocks noGrp="1"/>
          </p:cNvSpPr>
          <p:nvPr/>
        </p:nvSpPr>
        <p:spPr bwMode="auto">
          <a:xfrm>
            <a:off x="3848645" y="9421044"/>
            <a:ext cx="2944283" cy="495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27AC879E-C89A-7144-B056-E8FC459B76D4}" type="slidenum">
              <a:rPr lang="en-US" altLang="zh-CN" sz="1200">
                <a:latin typeface="Calibri" charset="0"/>
              </a:rPr>
              <a:pPr algn="r" eaLnBrk="1" hangingPunct="1"/>
              <a:t>10</a:t>
            </a:fld>
            <a:endParaRPr lang="en-US" altLang="zh-CN" sz="1200">
              <a:latin typeface="Calibri" charset="0"/>
            </a:endParaRPr>
          </a:p>
        </p:txBody>
      </p:sp>
    </p:spTree>
    <p:extLst>
      <p:ext uri="{BB962C8B-B14F-4D97-AF65-F5344CB8AC3E}">
        <p14:creationId xmlns:p14="http://schemas.microsoft.com/office/powerpoint/2010/main" val="403920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3317486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F7D059-847A-4DB4-A5BA-90711FFAF775}"/>
              </a:ext>
            </a:extLst>
          </p:cNvPr>
          <p:cNvPicPr>
            <a:picLocks noChangeAspect="1"/>
          </p:cNvPicPr>
          <p:nvPr userDrawn="1"/>
        </p:nvPicPr>
        <p:blipFill rotWithShape="1">
          <a:blip r:embed="rId2"/>
          <a:srcRect l="36855" t="12540" r="32013" b="6299"/>
          <a:stretch/>
        </p:blipFill>
        <p:spPr>
          <a:xfrm rot="16200000">
            <a:off x="2470593" y="-82934"/>
            <a:ext cx="1392199" cy="5835163"/>
          </a:xfrm>
          <a:prstGeom prst="rect">
            <a:avLst/>
          </a:prstGeom>
        </p:spPr>
      </p:pic>
      <p:pic>
        <p:nvPicPr>
          <p:cNvPr id="9" name="图片 8">
            <a:extLst>
              <a:ext uri="{FF2B5EF4-FFF2-40B4-BE49-F238E27FC236}">
                <a16:creationId xmlns:a16="http://schemas.microsoft.com/office/drawing/2014/main" id="{01715BFD-BA0B-4FB6-AA30-845F4DD34E29}"/>
              </a:ext>
            </a:extLst>
          </p:cNvPr>
          <p:cNvPicPr>
            <a:picLocks noChangeAspect="1"/>
          </p:cNvPicPr>
          <p:nvPr userDrawn="1"/>
        </p:nvPicPr>
        <p:blipFill rotWithShape="1">
          <a:blip r:embed="rId3"/>
          <a:srcRect l="25389" t="17030" r="55222" b="8857"/>
          <a:stretch/>
        </p:blipFill>
        <p:spPr>
          <a:xfrm rot="5400000">
            <a:off x="8292576" y="-119563"/>
            <a:ext cx="1392193" cy="5908432"/>
          </a:xfrm>
          <a:prstGeom prst="rect">
            <a:avLst/>
          </a:prstGeom>
        </p:spPr>
      </p:pic>
      <p:sp>
        <p:nvSpPr>
          <p:cNvPr id="3" name="副标题 2"/>
          <p:cNvSpPr>
            <a:spLocks noGrp="1"/>
          </p:cNvSpPr>
          <p:nvPr>
            <p:ph type="subTitle" idx="1"/>
          </p:nvPr>
        </p:nvSpPr>
        <p:spPr>
          <a:xfrm>
            <a:off x="249110" y="3670953"/>
            <a:ext cx="11670326" cy="530587"/>
          </a:xfrm>
          <a:prstGeom prst="rect">
            <a:avLst/>
          </a:prstGeom>
        </p:spPr>
        <p:txBody>
          <a:bodyPr>
            <a:normAutofit/>
          </a:bodyPr>
          <a:lstStyle>
            <a:lvl1pPr marL="0" indent="0" algn="ctr">
              <a:buNone/>
              <a:defRPr sz="2400" b="1">
                <a:solidFill>
                  <a:srgbClr val="333333"/>
                </a:solidFill>
                <a:effectLst>
                  <a:outerShdw blurRad="38100" dist="38100" dir="2700000" algn="tl">
                    <a:srgbClr val="000000">
                      <a:alpha val="43137"/>
                    </a:srgbClr>
                  </a:outerShdw>
                </a:effectLst>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7" name="Text Box 4"/>
          <p:cNvSpPr txBox="1">
            <a:spLocks noChangeArrowheads="1"/>
          </p:cNvSpPr>
          <p:nvPr userDrawn="1"/>
        </p:nvSpPr>
        <p:spPr bwMode="auto">
          <a:xfrm>
            <a:off x="490074" y="4386477"/>
            <a:ext cx="11253353" cy="1701354"/>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25400" algn="ctr">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endParaRPr lang="zh-CN" altLang="en-US" sz="2400" dirty="0">
              <a:solidFill>
                <a:srgbClr val="333333"/>
              </a:solidFill>
              <a:effectLst>
                <a:outerShdw blurRad="38100" dist="38100" dir="2700000" algn="tl">
                  <a:srgbClr val="C0C0C0"/>
                </a:outerShdw>
              </a:effectLst>
              <a:ea typeface="华文行楷" pitchFamily="2" charset="-122"/>
            </a:endParaRPr>
          </a:p>
          <a:p>
            <a:pPr algn="ctr">
              <a:spcBef>
                <a:spcPts val="1500"/>
              </a:spcBef>
              <a:defRPr/>
            </a:pPr>
            <a:endParaRPr lang="en-US" altLang="zh-CN" sz="1800" dirty="0">
              <a:solidFill>
                <a:srgbClr val="333333"/>
              </a:solidFill>
              <a:effectLst>
                <a:outerShdw blurRad="38100" dist="38100" dir="2700000" algn="tl">
                  <a:srgbClr val="C0C0C0"/>
                </a:outerShdw>
              </a:effectLst>
              <a:ea typeface="黑体" pitchFamily="2" charset="-122"/>
            </a:endParaRPr>
          </a:p>
          <a:p>
            <a:pPr algn="ctr">
              <a:spcBef>
                <a:spcPts val="4000"/>
              </a:spcBef>
              <a:defRPr/>
            </a:pPr>
            <a:fld id="{2DD5252F-05D3-4824-88B1-56055C85E827}" type="datetime3">
              <a:rPr lang="zh-CN" altLang="en-US" sz="1800">
                <a:solidFill>
                  <a:srgbClr val="333333"/>
                </a:solidFill>
                <a:effectLst>
                  <a:outerShdw blurRad="38100" dist="38100" dir="2700000" algn="tl">
                    <a:srgbClr val="C0C0C0"/>
                  </a:outerShdw>
                </a:effectLst>
                <a:ea typeface="黑体" pitchFamily="2" charset="-122"/>
              </a:rPr>
              <a:pPr algn="ctr">
                <a:spcBef>
                  <a:spcPts val="4000"/>
                </a:spcBef>
                <a:defRPr/>
              </a:pPr>
              <a:t>2022年3月15日星期二</a:t>
            </a:fld>
            <a:endParaRPr lang="en-US" altLang="zh-CN" sz="1800" dirty="0">
              <a:solidFill>
                <a:srgbClr val="333333"/>
              </a:solidFill>
              <a:effectLst>
                <a:outerShdw blurRad="38100" dist="38100" dir="2700000" algn="tl">
                  <a:srgbClr val="C0C0C0"/>
                </a:outerShdw>
              </a:effectLst>
              <a:ea typeface="黑体" pitchFamily="2" charset="-122"/>
            </a:endParaRPr>
          </a:p>
        </p:txBody>
      </p:sp>
      <p:sp>
        <p:nvSpPr>
          <p:cNvPr id="10" name="矩形 9">
            <a:extLst>
              <a:ext uri="{FF2B5EF4-FFF2-40B4-BE49-F238E27FC236}">
                <a16:creationId xmlns:a16="http://schemas.microsoft.com/office/drawing/2014/main" id="{38DDF802-6843-4D83-94E6-F7442D5973E7}"/>
              </a:ext>
            </a:extLst>
          </p:cNvPr>
          <p:cNvSpPr/>
          <p:nvPr userDrawn="1"/>
        </p:nvSpPr>
        <p:spPr>
          <a:xfrm>
            <a:off x="249110" y="2138555"/>
            <a:ext cx="11670326" cy="45719"/>
          </a:xfrm>
          <a:prstGeom prst="rect">
            <a:avLst/>
          </a:prstGeom>
          <a:solidFill>
            <a:srgbClr val="234C9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C4FCE6-2BF4-4E72-906D-135832314853}"/>
              </a:ext>
            </a:extLst>
          </p:cNvPr>
          <p:cNvPicPr>
            <a:picLocks noChangeAspect="1"/>
          </p:cNvPicPr>
          <p:nvPr userDrawn="1"/>
        </p:nvPicPr>
        <p:blipFill>
          <a:blip r:embed="rId4"/>
          <a:stretch>
            <a:fillRect/>
          </a:stretch>
        </p:blipFill>
        <p:spPr>
          <a:xfrm>
            <a:off x="3312587" y="2370891"/>
            <a:ext cx="5608326" cy="621949"/>
          </a:xfrm>
          <a:prstGeom prst="rect">
            <a:avLst/>
          </a:prstGeom>
        </p:spPr>
      </p:pic>
      <p:sp>
        <p:nvSpPr>
          <p:cNvPr id="12" name="文本框 11">
            <a:extLst>
              <a:ext uri="{FF2B5EF4-FFF2-40B4-BE49-F238E27FC236}">
                <a16:creationId xmlns:a16="http://schemas.microsoft.com/office/drawing/2014/main" id="{D6AF2C7D-E690-49E1-B55C-1EF236EF5635}"/>
              </a:ext>
            </a:extLst>
          </p:cNvPr>
          <p:cNvSpPr txBox="1"/>
          <p:nvPr userDrawn="1"/>
        </p:nvSpPr>
        <p:spPr>
          <a:xfrm>
            <a:off x="260836" y="5237154"/>
            <a:ext cx="11682052" cy="369332"/>
          </a:xfrm>
          <a:prstGeom prst="rect">
            <a:avLst/>
          </a:prstGeom>
          <a:noFill/>
        </p:spPr>
        <p:txBody>
          <a:bodyPr wrap="square" rtlCol="0">
            <a:spAutoFit/>
          </a:bodyPr>
          <a:lstStyle/>
          <a:p>
            <a:pPr algn="ct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信息与电子工程导论</a:t>
            </a:r>
            <a:r>
              <a:rPr lang="en-US" altLang="zh-CN"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0" dirty="0">
                <a:solidFill>
                  <a:srgbClr val="33333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课程组</a:t>
            </a:r>
          </a:p>
        </p:txBody>
      </p:sp>
      <p:sp>
        <p:nvSpPr>
          <p:cNvPr id="13" name="文本框 12">
            <a:extLst>
              <a:ext uri="{FF2B5EF4-FFF2-40B4-BE49-F238E27FC236}">
                <a16:creationId xmlns:a16="http://schemas.microsoft.com/office/drawing/2014/main" id="{2519AB98-A5A1-4916-95AC-A880A8D8B94F}"/>
              </a:ext>
            </a:extLst>
          </p:cNvPr>
          <p:cNvSpPr txBox="1"/>
          <p:nvPr userDrawn="1"/>
        </p:nvSpPr>
        <p:spPr>
          <a:xfrm>
            <a:off x="249110" y="2995274"/>
            <a:ext cx="11693778" cy="400110"/>
          </a:xfrm>
          <a:prstGeom prst="rect">
            <a:avLst/>
          </a:prstGeom>
          <a:noFill/>
        </p:spPr>
        <p:txBody>
          <a:bodyPr wrap="square" rtlCol="0">
            <a:spAutoFit/>
          </a:bodyPr>
          <a:lstStyle/>
          <a:p>
            <a:pPr algn="ctr"/>
            <a:r>
              <a:rPr lang="en-US" altLang="zh-CN" sz="2000" dirty="0">
                <a:solidFill>
                  <a:schemeClr val="bg1"/>
                </a:solidFill>
              </a:rPr>
              <a:t>Introduction to Information Science and Electronic Engineering</a:t>
            </a:r>
            <a:endParaRPr lang="zh-CN" altLang="en-US" sz="2000" dirty="0">
              <a:solidFill>
                <a:schemeClr val="bg1"/>
              </a:solidFill>
            </a:endParaRPr>
          </a:p>
        </p:txBody>
      </p:sp>
    </p:spTree>
    <p:extLst>
      <p:ext uri="{BB962C8B-B14F-4D97-AF65-F5344CB8AC3E}">
        <p14:creationId xmlns:p14="http://schemas.microsoft.com/office/powerpoint/2010/main" val="39244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a:prstGeom prst="rect">
            <a:avLst/>
          </a:prstGeom>
        </p:spPr>
        <p:txBody>
          <a:bodyPr>
            <a:noAutofit/>
          </a:bodyPr>
          <a:lstStyle>
            <a:lvl1pPr algn="l">
              <a:defRPr sz="2400" b="1" baseline="0">
                <a:solidFill>
                  <a:srgbClr val="B01F24"/>
                </a:solidFill>
                <a:latin typeface="Georgia" panose="02040502050405020303" pitchFamily="18" charset="0"/>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439615" y="1433016"/>
            <a:ext cx="11298116" cy="4932616"/>
          </a:xfrm>
          <a:prstGeom prst="rect">
            <a:avLst/>
          </a:prstGeom>
        </p:spPr>
        <p:txBody>
          <a:bodyPr/>
          <a:lstStyle>
            <a:lvl1pPr marL="266400" indent="-266400">
              <a:lnSpc>
                <a:spcPct val="150000"/>
              </a:lnSpc>
              <a:spcBef>
                <a:spcPts val="720"/>
              </a:spcBef>
              <a:spcAft>
                <a:spcPts val="240"/>
              </a:spcAft>
              <a:buFont typeface="Wingdings" pitchFamily="2" charset="2"/>
              <a:buChar char=""/>
              <a:defRPr sz="2000" b="1" baseline="0">
                <a:solidFill>
                  <a:srgbClr val="333333"/>
                </a:solidFill>
                <a:latin typeface="Georgia" panose="02040502050405020303" pitchFamily="18" charset="0"/>
                <a:ea typeface="微软雅黑" pitchFamily="34" charset="-122"/>
              </a:defRPr>
            </a:lvl1pPr>
            <a:lvl2pPr marL="712800" indent="-270000">
              <a:lnSpc>
                <a:spcPct val="150000"/>
              </a:lnSpc>
              <a:spcBef>
                <a:spcPts val="36"/>
              </a:spcBef>
              <a:spcAft>
                <a:spcPts val="12"/>
              </a:spcAft>
              <a:defRPr sz="1800" b="1" baseline="0">
                <a:solidFill>
                  <a:srgbClr val="333333"/>
                </a:solidFill>
                <a:latin typeface="Georgia" panose="02040502050405020303" pitchFamily="18" charset="0"/>
                <a:ea typeface="微软雅黑" pitchFamily="34" charset="-122"/>
              </a:defRPr>
            </a:lvl2pPr>
            <a:lvl3pPr marL="1072800" indent="-176400">
              <a:lnSpc>
                <a:spcPct val="150000"/>
              </a:lnSpc>
              <a:spcBef>
                <a:spcPts val="36"/>
              </a:spcBef>
              <a:spcAft>
                <a:spcPts val="12"/>
              </a:spcAft>
              <a:defRPr sz="1600" b="1" baseline="0">
                <a:solidFill>
                  <a:srgbClr val="333333"/>
                </a:solidFill>
                <a:latin typeface="Georgia" panose="02040502050405020303" pitchFamily="18" charset="0"/>
                <a:ea typeface="微软雅黑" pitchFamily="34" charset="-122"/>
              </a:defRPr>
            </a:lvl3pPr>
            <a:lvl4pPr marL="1440000" indent="-187200">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4pPr>
            <a:lvl5pPr>
              <a:lnSpc>
                <a:spcPct val="150000"/>
              </a:lnSpc>
              <a:spcBef>
                <a:spcPts val="504"/>
              </a:spcBef>
              <a:spcAft>
                <a:spcPts val="168"/>
              </a:spcAft>
              <a:defRPr sz="1400" b="1" baseline="0">
                <a:solidFill>
                  <a:srgbClr val="333333"/>
                </a:solidFill>
                <a:latin typeface="Georgia" panose="02040502050405020303" pitchFamily="18" charset="0"/>
                <a:ea typeface="微软雅黑" pitchFamily="34" charset="-122"/>
              </a:defRPr>
            </a:lvl5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352921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27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g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251997" y="420329"/>
            <a:ext cx="11688001" cy="6177501"/>
          </a:xfrm>
          <a:prstGeom prst="rect">
            <a:avLst/>
          </a:prstGeom>
          <a:noFill/>
          <a:ln>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同侧圆角矩形 7"/>
          <p:cNvSpPr/>
          <p:nvPr userDrawn="1"/>
        </p:nvSpPr>
        <p:spPr>
          <a:xfrm>
            <a:off x="251998" y="250443"/>
            <a:ext cx="11688001" cy="306000"/>
          </a:xfrm>
          <a:prstGeom prst="round2SameRect">
            <a:avLst>
              <a:gd name="adj1" fmla="val 25074"/>
              <a:gd name="adj2" fmla="val 0"/>
            </a:avLst>
          </a:prstGeom>
          <a:solidFill>
            <a:schemeClr val="bg1"/>
          </a:solidFill>
          <a:ln w="25400">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Arial" pitchFamily="34" charset="0"/>
              </a:rPr>
              <a:t>85120030</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信息与电子工程导论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3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电子器件与电路  </a:t>
            </a:r>
            <a:r>
              <a:rPr kumimoji="0" lang="en-US"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3.3 </a:t>
            </a:r>
            <a:r>
              <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rPr>
              <a:t>集成电路</a:t>
            </a:r>
          </a:p>
        </p:txBody>
      </p:sp>
      <p:sp>
        <p:nvSpPr>
          <p:cNvPr id="10" name="同侧圆角矩形 7">
            <a:extLst>
              <a:ext uri="{FF2B5EF4-FFF2-40B4-BE49-F238E27FC236}">
                <a16:creationId xmlns:a16="http://schemas.microsoft.com/office/drawing/2014/main" id="{8EA5BE96-2739-4E0D-83CE-DE4E18FAD360}"/>
              </a:ext>
            </a:extLst>
          </p:cNvPr>
          <p:cNvSpPr/>
          <p:nvPr userDrawn="1"/>
        </p:nvSpPr>
        <p:spPr>
          <a:xfrm>
            <a:off x="251996" y="250443"/>
            <a:ext cx="1100495" cy="306000"/>
          </a:xfrm>
          <a:prstGeom prst="round2SameRect">
            <a:avLst>
              <a:gd name="adj1" fmla="val 25074"/>
              <a:gd name="adj2" fmla="val 0"/>
            </a:avLst>
          </a:prstGeom>
          <a:solidFill>
            <a:srgbClr val="003F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3F88"/>
              </a:solidFill>
              <a:effectLst/>
              <a:uLnTx/>
              <a:uFillTx/>
              <a:latin typeface="微软雅黑" pitchFamily="34" charset="-122"/>
              <a:ea typeface="微软雅黑" pitchFamily="34" charset="-122"/>
              <a:cs typeface="+mn-cs"/>
            </a:endParaRPr>
          </a:p>
        </p:txBody>
      </p:sp>
      <p:sp>
        <p:nvSpPr>
          <p:cNvPr id="13" name="矩形 12">
            <a:extLst>
              <a:ext uri="{FF2B5EF4-FFF2-40B4-BE49-F238E27FC236}">
                <a16:creationId xmlns:a16="http://schemas.microsoft.com/office/drawing/2014/main" id="{81277221-C190-4B20-B538-29860DBD821B}"/>
              </a:ext>
            </a:extLst>
          </p:cNvPr>
          <p:cNvSpPr/>
          <p:nvPr userDrawn="1"/>
        </p:nvSpPr>
        <p:spPr>
          <a:xfrm>
            <a:off x="1307842" y="260170"/>
            <a:ext cx="85723" cy="296273"/>
          </a:xfrm>
          <a:prstGeom prst="rect">
            <a:avLst/>
          </a:prstGeom>
          <a:solidFill>
            <a:srgbClr val="003F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36"/>
          <p:cNvSpPr>
            <a:spLocks noChangeArrowheads="1"/>
          </p:cNvSpPr>
          <p:nvPr userDrawn="1"/>
        </p:nvSpPr>
        <p:spPr bwMode="auto">
          <a:xfrm>
            <a:off x="5887505" y="6461537"/>
            <a:ext cx="416984" cy="288925"/>
          </a:xfrm>
          <a:prstGeom prst="ellipse">
            <a:avLst/>
          </a:prstGeom>
          <a:solidFill>
            <a:srgbClr val="F3F3F3"/>
          </a:solidFill>
          <a:ln w="22225" algn="ctr">
            <a:solidFill>
              <a:srgbClr val="003F8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36000" tIns="36000" rIns="36000" bIns="36000" anchor="ctr"/>
          <a:lstStyle/>
          <a:p>
            <a:pPr algn="ctr"/>
            <a:fld id="{4B9884D0-9C6F-4B58-8530-0C8AC02EC7F6}" type="slidenum">
              <a:rPr lang="zh-CN" altLang="en-US" sz="1800" b="0">
                <a:solidFill>
                  <a:srgbClr val="003F88"/>
                </a:solidFill>
                <a:latin typeface="Brush Script MT" pitchFamily="66" charset="0"/>
                <a:ea typeface="黑体" pitchFamily="2" charset="-122"/>
              </a:rPr>
              <a:pPr algn="ctr"/>
              <a:t>‹#›</a:t>
            </a:fld>
            <a:endParaRPr lang="en-US" altLang="zh-CN" sz="1800" b="0" dirty="0">
              <a:solidFill>
                <a:srgbClr val="003F88"/>
              </a:solidFill>
              <a:latin typeface="Brush Script MT" pitchFamily="66" charset="0"/>
              <a:ea typeface="黑体" pitchFamily="2" charset="-122"/>
            </a:endParaRPr>
          </a:p>
        </p:txBody>
      </p:sp>
      <p:pic>
        <p:nvPicPr>
          <p:cNvPr id="6" name="图片 5">
            <a:extLst>
              <a:ext uri="{FF2B5EF4-FFF2-40B4-BE49-F238E27FC236}">
                <a16:creationId xmlns:a16="http://schemas.microsoft.com/office/drawing/2014/main" id="{A66BDF0B-F249-4FED-A02A-187654B5AD77}"/>
              </a:ext>
            </a:extLst>
          </p:cNvPr>
          <p:cNvPicPr>
            <a:picLocks noChangeAspect="1"/>
          </p:cNvPicPr>
          <p:nvPr userDrawn="1"/>
        </p:nvPicPr>
        <p:blipFill>
          <a:blip r:embed="rId5"/>
          <a:stretch>
            <a:fillRect/>
          </a:stretch>
        </p:blipFill>
        <p:spPr>
          <a:xfrm>
            <a:off x="337721" y="240253"/>
            <a:ext cx="970121" cy="310039"/>
          </a:xfrm>
          <a:prstGeom prst="rect">
            <a:avLst/>
          </a:prstGeom>
        </p:spPr>
      </p:pic>
    </p:spTree>
    <p:extLst>
      <p:ext uri="{BB962C8B-B14F-4D97-AF65-F5344CB8AC3E}">
        <p14:creationId xmlns:p14="http://schemas.microsoft.com/office/powerpoint/2010/main" val="110197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jpg"/></Relationships>
</file>

<file path=ppt/slides/_rels/slide1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2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oleObject" Target="../embeddings/oleObject6.bin"/><Relationship Id="rId7"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70.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9.wmf"/><Relationship Id="rId5" Type="http://schemas.openxmlformats.org/officeDocument/2006/relationships/oleObject" Target="../embeddings/oleObject8.bin"/><Relationship Id="rId4" Type="http://schemas.openxmlformats.org/officeDocument/2006/relationships/image" Target="../media/image68.wmf"/></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6.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image" Target="../media/image81.png"/><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12.bin"/><Relationship Id="rId14" Type="http://schemas.openxmlformats.org/officeDocument/2006/relationships/image" Target="../media/image80.wmf"/></Relationships>
</file>

<file path=ppt/slides/_rels/slide3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4.wmf"/><Relationship Id="rId11" Type="http://schemas.openxmlformats.org/officeDocument/2006/relationships/oleObject" Target="../embeddings/oleObject19.bin"/><Relationship Id="rId5" Type="http://schemas.openxmlformats.org/officeDocument/2006/relationships/oleObject" Target="../embeddings/oleObject16.bin"/><Relationship Id="rId15" Type="http://schemas.openxmlformats.org/officeDocument/2006/relationships/image" Target="../media/image82.emf"/><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18.bin"/><Relationship Id="rId14" Type="http://schemas.openxmlformats.org/officeDocument/2006/relationships/image" Target="../media/image8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91.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0.wmf"/><Relationship Id="rId5" Type="http://schemas.openxmlformats.org/officeDocument/2006/relationships/oleObject" Target="../embeddings/oleObject22.bin"/><Relationship Id="rId4" Type="http://schemas.openxmlformats.org/officeDocument/2006/relationships/image" Target="../media/image89.wmf"/></Relationships>
</file>

<file path=ppt/slides/_rels/slide3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94.wmf"/><Relationship Id="rId11" Type="http://schemas.openxmlformats.org/officeDocument/2006/relationships/image" Target="../media/image97.png"/><Relationship Id="rId5" Type="http://schemas.openxmlformats.org/officeDocument/2006/relationships/oleObject" Target="../embeddings/oleObject24.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26.bin"/></Relationships>
</file>

<file path=ppt/slides/_rels/slide37.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image" Target="../media/image103.e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9.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101.wmf"/><Relationship Id="rId4" Type="http://schemas.openxmlformats.org/officeDocument/2006/relationships/image" Target="../media/image98.wmf"/><Relationship Id="rId9" Type="http://schemas.openxmlformats.org/officeDocument/2006/relationships/oleObject" Target="../embeddings/oleObject30.bin"/></Relationships>
</file>

<file path=ppt/slides/_rels/slide38.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05.wmf"/><Relationship Id="rId11" Type="http://schemas.openxmlformats.org/officeDocument/2006/relationships/image" Target="../media/image108.emf"/><Relationship Id="rId5" Type="http://schemas.openxmlformats.org/officeDocument/2006/relationships/oleObject" Target="../embeddings/oleObject33.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35.bin"/></Relationships>
</file>

<file path=ppt/slides/_rels/slide39.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image" Target="../media/image114.emf"/><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11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10.wmf"/><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image" Target="../media/image112.wmf"/><Relationship Id="rId4" Type="http://schemas.openxmlformats.org/officeDocument/2006/relationships/image" Target="../media/image109.wmf"/><Relationship Id="rId9" Type="http://schemas.openxmlformats.org/officeDocument/2006/relationships/oleObject" Target="../embeddings/oleObject39.bin"/></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16.wmf"/><Relationship Id="rId11" Type="http://schemas.openxmlformats.org/officeDocument/2006/relationships/image" Target="../media/image119.emf"/><Relationship Id="rId5" Type="http://schemas.openxmlformats.org/officeDocument/2006/relationships/oleObject" Target="../embeddings/oleObject42.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44.bin"/></Relationships>
</file>

<file path=ppt/slides/_rels/slide4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24.wmf"/><Relationship Id="rId5" Type="http://schemas.openxmlformats.org/officeDocument/2006/relationships/oleObject" Target="../embeddings/oleObject46.bin"/><Relationship Id="rId10" Type="http://schemas.openxmlformats.org/officeDocument/2006/relationships/image" Target="../media/image127.emf"/><Relationship Id="rId4" Type="http://schemas.openxmlformats.org/officeDocument/2006/relationships/image" Target="../media/image123.wmf"/><Relationship Id="rId9" Type="http://schemas.openxmlformats.org/officeDocument/2006/relationships/image" Target="../media/image126.emf"/></Relationships>
</file>

<file path=ppt/slides/_rels/slide44.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oleObject" Target="../embeddings/oleObject48.bin"/><Relationship Id="rId7" Type="http://schemas.openxmlformats.org/officeDocument/2006/relationships/image" Target="../media/image130.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29.wmf"/><Relationship Id="rId5" Type="http://schemas.openxmlformats.org/officeDocument/2006/relationships/oleObject" Target="../embeddings/oleObject49.bin"/><Relationship Id="rId4" Type="http://schemas.openxmlformats.org/officeDocument/2006/relationships/image" Target="../media/image128.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oleObject" Target="../embeddings/oleObject4.bin"/><Relationship Id="rId3" Type="http://schemas.openxmlformats.org/officeDocument/2006/relationships/image" Target="../media/image19.png"/><Relationship Id="rId7" Type="http://schemas.openxmlformats.org/officeDocument/2006/relationships/oleObject" Target="../embeddings/oleObject2.bin"/><Relationship Id="rId12" Type="http://schemas.openxmlformats.org/officeDocument/2006/relationships/image" Target="../media/image22.png"/><Relationship Id="rId17" Type="http://schemas.openxmlformats.org/officeDocument/2006/relationships/image" Target="../media/image18.emf"/><Relationship Id="rId2" Type="http://schemas.openxmlformats.org/officeDocument/2006/relationships/slideLayout" Target="../slideLayouts/slideLayout2.xml"/><Relationship Id="rId16" Type="http://schemas.openxmlformats.org/officeDocument/2006/relationships/oleObject" Target="../embeddings/oleObject5.bin"/><Relationship Id="rId1" Type="http://schemas.openxmlformats.org/officeDocument/2006/relationships/vmlDrawing" Target="../drawings/vmlDrawing1.vml"/><Relationship Id="rId6" Type="http://schemas.openxmlformats.org/officeDocument/2006/relationships/image" Target="../media/image20.png"/><Relationship Id="rId11" Type="http://schemas.openxmlformats.org/officeDocument/2006/relationships/image" Target="../media/image16.emf"/><Relationship Id="rId5" Type="http://schemas.openxmlformats.org/officeDocument/2006/relationships/image" Target="../media/image14.emf"/><Relationship Id="rId15" Type="http://schemas.openxmlformats.org/officeDocument/2006/relationships/image" Target="../media/image23.png"/><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image" Target="../media/image21.png"/><Relationship Id="rId1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
          </p:nvPr>
        </p:nvSpPr>
        <p:spPr/>
        <p:txBody>
          <a:bodyPr/>
          <a:lstStyle/>
          <a:p>
            <a:r>
              <a:rPr lang="en-US" altLang="zh-CN" dirty="0"/>
              <a:t>3.3</a:t>
            </a:r>
            <a:r>
              <a:rPr lang="zh-CN" altLang="en-US" dirty="0"/>
              <a:t> 集成电路</a:t>
            </a:r>
          </a:p>
        </p:txBody>
      </p:sp>
      <p:sp>
        <p:nvSpPr>
          <p:cNvPr id="4" name="Text Box 4"/>
          <p:cNvSpPr txBox="1">
            <a:spLocks noChangeArrowheads="1"/>
          </p:cNvSpPr>
          <p:nvPr/>
        </p:nvSpPr>
        <p:spPr bwMode="auto">
          <a:xfrm>
            <a:off x="1891556" y="4386478"/>
            <a:ext cx="8440015" cy="442035"/>
          </a:xfrm>
          <a:prstGeom prst="rect">
            <a:avLst/>
          </a:prstGeom>
          <a:noFill/>
          <a:ln>
            <a:noFill/>
          </a:ln>
          <a:effectLst/>
          <a:extLst>
            <a:ext uri="{909E8E84-426E-40dd-AFC4-6F175D3DCCD1}">
              <a14:hiddenFill xmlns="" xmlns:a14="http://schemas.microsoft.com/office/drawing/2010/main">
                <a:solidFill>
                  <a:srgbClr val="003366"/>
                </a:solidFill>
              </a14:hiddenFill>
            </a:ext>
            <a:ext uri="{91240B29-F687-4f45-9708-019B960494DF}">
              <a14:hiddenLine xmlns="" xmlns:a14="http://schemas.microsoft.com/office/drawing/2010/main" w="25400" algn="ctr">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bg2">
                      <a:alpha val="50000"/>
                    </a:schemeClr>
                  </a:outerShdw>
                </a:effectLst>
              </a14:hiddenEffects>
            </a:ext>
          </a:extLst>
        </p:spPr>
        <p:txBody>
          <a:bodyPr wrap="square" lIns="36000" tIns="36000" rIns="36000" bIns="36000">
            <a:spAutoFit/>
          </a:bodyPr>
          <a:lstStyle/>
          <a:p>
            <a:pPr algn="ctr">
              <a:defRPr/>
            </a:pPr>
            <a:r>
              <a:rPr lang="zh-CN" altLang="en-US" sz="2400">
                <a:solidFill>
                  <a:srgbClr val="333333"/>
                </a:solidFill>
                <a:effectLst>
                  <a:outerShdw blurRad="38100" dist="38100" dir="2700000" algn="tl">
                    <a:srgbClr val="C0C0C0"/>
                  </a:outerShdw>
                </a:effectLst>
                <a:ea typeface="华文行楷" pitchFamily="2" charset="-122"/>
              </a:rPr>
              <a:t>主讲：马蔚</a:t>
            </a:r>
            <a:endParaRPr lang="en-US" altLang="zh-CN" dirty="0">
              <a:solidFill>
                <a:srgbClr val="333333"/>
              </a:solidFill>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7139434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MOS</a:t>
            </a:r>
            <a:r>
              <a:rPr kumimoji="1" lang="zh-CN" altLang="en-US" dirty="0"/>
              <a:t>场效应</a:t>
            </a:r>
          </a:p>
        </p:txBody>
      </p:sp>
      <p:sp>
        <p:nvSpPr>
          <p:cNvPr id="3" name="内容占位符 2"/>
          <p:cNvSpPr>
            <a:spLocks noGrp="1"/>
          </p:cNvSpPr>
          <p:nvPr>
            <p:ph idx="1"/>
          </p:nvPr>
        </p:nvSpPr>
        <p:spPr>
          <a:xfrm>
            <a:off x="439615" y="1433016"/>
            <a:ext cx="11030335" cy="4887676"/>
          </a:xfrm>
        </p:spPr>
        <p:txBody>
          <a:bodyPr/>
          <a:lstStyle/>
          <a:p>
            <a:pPr eaLnBrk="0" hangingPunct="0">
              <a:lnSpc>
                <a:spcPct val="140000"/>
              </a:lnSpc>
            </a:pPr>
            <a:r>
              <a:rPr lang="en-US" altLang="zh-CN" dirty="0">
                <a:solidFill>
                  <a:srgbClr val="404040"/>
                </a:solidFill>
                <a:latin typeface="Times New Roman" charset="0"/>
              </a:rPr>
              <a:t>CMOS</a:t>
            </a:r>
            <a:r>
              <a:rPr lang="zh-CN" altLang="en-US" dirty="0">
                <a:solidFill>
                  <a:srgbClr val="404040"/>
                </a:solidFill>
                <a:latin typeface="Times New Roman" charset="0"/>
              </a:rPr>
              <a:t> 是 </a:t>
            </a:r>
            <a:r>
              <a:rPr lang="en-US" altLang="zh-CN" dirty="0">
                <a:solidFill>
                  <a:srgbClr val="404040"/>
                </a:solidFill>
                <a:latin typeface="Times New Roman" charset="0"/>
              </a:rPr>
              <a:t>Complementary Metal Oxide Semiconductor</a:t>
            </a:r>
            <a:r>
              <a:rPr lang="zh-CN" altLang="en-US" dirty="0">
                <a:solidFill>
                  <a:srgbClr val="404040"/>
                </a:solidFill>
                <a:latin typeface="Times New Roman" charset="0"/>
              </a:rPr>
              <a:t>（</a:t>
            </a:r>
            <a:r>
              <a:rPr lang="zh-CN" altLang="en-US" dirty="0">
                <a:solidFill>
                  <a:srgbClr val="0070C0"/>
                </a:solidFill>
                <a:latin typeface="Times New Roman" charset="0"/>
              </a:rPr>
              <a:t>互补金属氧化物半导体</a:t>
            </a:r>
            <a:r>
              <a:rPr lang="zh-CN" altLang="en-US" dirty="0">
                <a:solidFill>
                  <a:srgbClr val="404040"/>
                </a:solidFill>
                <a:latin typeface="Times New Roman" charset="0"/>
              </a:rPr>
              <a:t>）的缩写。</a:t>
            </a:r>
            <a:endParaRPr lang="en-US" altLang="zh-CN" dirty="0">
              <a:solidFill>
                <a:srgbClr val="404040"/>
              </a:solidFill>
              <a:latin typeface="Times New Roman" charset="0"/>
            </a:endParaRPr>
          </a:p>
          <a:p>
            <a:pPr>
              <a:lnSpc>
                <a:spcPct val="140000"/>
              </a:lnSpc>
            </a:pPr>
            <a:r>
              <a:rPr lang="en-US" altLang="zh-CN" dirty="0">
                <a:solidFill>
                  <a:srgbClr val="404040"/>
                </a:solidFill>
                <a:latin typeface="Times New Roman" charset="0"/>
              </a:rPr>
              <a:t>CMOS</a:t>
            </a:r>
            <a:r>
              <a:rPr lang="zh-CN" altLang="en-US" dirty="0">
                <a:solidFill>
                  <a:srgbClr val="404040"/>
                </a:solidFill>
                <a:latin typeface="Times New Roman" charset="0"/>
              </a:rPr>
              <a:t> 技术是指制造大规模集成电路芯片用的一种技术。</a:t>
            </a:r>
            <a:endParaRPr lang="en-US" altLang="zh-CN" dirty="0">
              <a:solidFill>
                <a:srgbClr val="404040"/>
              </a:solidFill>
              <a:latin typeface="Times New Roman" charset="0"/>
            </a:endParaRPr>
          </a:p>
          <a:p>
            <a:pPr>
              <a:lnSpc>
                <a:spcPct val="140000"/>
              </a:lnSpc>
            </a:pPr>
            <a:r>
              <a:rPr lang="zh-CN" altLang="en-US" dirty="0">
                <a:solidFill>
                  <a:srgbClr val="404040"/>
                </a:solidFill>
                <a:latin typeface="Times New Roman" charset="0"/>
              </a:rPr>
              <a:t> </a:t>
            </a:r>
            <a:r>
              <a:rPr lang="en-US" altLang="zh-CN" dirty="0">
                <a:solidFill>
                  <a:srgbClr val="404040"/>
                </a:solidFill>
                <a:latin typeface="Times New Roman" charset="0"/>
              </a:rPr>
              <a:t>CMOS</a:t>
            </a:r>
            <a:r>
              <a:rPr lang="zh-CN" altLang="en-US" dirty="0">
                <a:solidFill>
                  <a:srgbClr val="404040"/>
                </a:solidFill>
                <a:latin typeface="Times New Roman" charset="0"/>
              </a:rPr>
              <a:t> 集成电路是指基于 </a:t>
            </a:r>
            <a:r>
              <a:rPr lang="en-US" altLang="zh-CN" dirty="0">
                <a:solidFill>
                  <a:srgbClr val="404040"/>
                </a:solidFill>
                <a:latin typeface="Times New Roman" charset="0"/>
              </a:rPr>
              <a:t>CMOS</a:t>
            </a:r>
            <a:r>
              <a:rPr lang="zh-CN" altLang="en-US" dirty="0">
                <a:solidFill>
                  <a:srgbClr val="404040"/>
                </a:solidFill>
                <a:latin typeface="Times New Roman" charset="0"/>
              </a:rPr>
              <a:t> 技术制造的集成电路</a:t>
            </a:r>
            <a:endParaRPr lang="en-US" altLang="zh-CN" dirty="0">
              <a:solidFill>
                <a:srgbClr val="404040"/>
              </a:solidFill>
              <a:latin typeface="Times New Roman" charset="0"/>
            </a:endParaRPr>
          </a:p>
          <a:p>
            <a:pPr>
              <a:lnSpc>
                <a:spcPct val="140000"/>
              </a:lnSpc>
            </a:pPr>
            <a:r>
              <a:rPr lang="en-US" altLang="zh-CN" dirty="0">
                <a:solidFill>
                  <a:srgbClr val="404040"/>
                </a:solidFill>
                <a:latin typeface="Times New Roman" charset="0"/>
              </a:rPr>
              <a:t>MOSFET</a:t>
            </a:r>
            <a:r>
              <a:rPr lang="zh-CN" altLang="en-US" dirty="0">
                <a:solidFill>
                  <a:srgbClr val="404040"/>
                </a:solidFill>
                <a:latin typeface="Times New Roman" charset="0"/>
              </a:rPr>
              <a:t>金属氧化物半导体场效应晶体管是 </a:t>
            </a:r>
            <a:r>
              <a:rPr lang="en-US" altLang="zh-CN" dirty="0">
                <a:solidFill>
                  <a:srgbClr val="404040"/>
                </a:solidFill>
                <a:latin typeface="Times New Roman" charset="0"/>
              </a:rPr>
              <a:t>CMOS</a:t>
            </a:r>
            <a:r>
              <a:rPr lang="zh-CN" altLang="en-US" dirty="0">
                <a:solidFill>
                  <a:srgbClr val="404040"/>
                </a:solidFill>
                <a:latin typeface="Times New Roman" charset="0"/>
              </a:rPr>
              <a:t>集成电路基础</a:t>
            </a:r>
            <a:endParaRPr lang="en-US" altLang="zh-CN" dirty="0">
              <a:solidFill>
                <a:srgbClr val="404040"/>
              </a:solidFill>
              <a:latin typeface="Times New Roman" charset="0"/>
            </a:endParaRPr>
          </a:p>
          <a:p>
            <a:pPr>
              <a:lnSpc>
                <a:spcPct val="140000"/>
              </a:lnSpc>
            </a:pPr>
            <a:r>
              <a:rPr lang="en-US" altLang="zh-CN" dirty="0">
                <a:solidFill>
                  <a:srgbClr val="404040"/>
                </a:solidFill>
                <a:latin typeface="Times New Roman" charset="0"/>
              </a:rPr>
              <a:t>MOS</a:t>
            </a:r>
            <a:r>
              <a:rPr lang="zh-CN" altLang="en-US" dirty="0">
                <a:solidFill>
                  <a:srgbClr val="404040"/>
                </a:solidFill>
                <a:latin typeface="Times New Roman" charset="0"/>
              </a:rPr>
              <a:t>晶体管工作的基础是场效应原理 </a:t>
            </a:r>
          </a:p>
        </p:txBody>
      </p:sp>
    </p:spTree>
    <p:extLst>
      <p:ext uri="{BB962C8B-B14F-4D97-AF65-F5344CB8AC3E}">
        <p14:creationId xmlns:p14="http://schemas.microsoft.com/office/powerpoint/2010/main" val="365873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98EF8-DD70-44C3-85C1-95FFD6854A04}"/>
              </a:ext>
            </a:extLst>
          </p:cNvPr>
          <p:cNvSpPr>
            <a:spLocks noGrp="1"/>
          </p:cNvSpPr>
          <p:nvPr>
            <p:ph type="title"/>
          </p:nvPr>
        </p:nvSpPr>
        <p:spPr/>
        <p:txBody>
          <a:bodyPr/>
          <a:lstStyle/>
          <a:p>
            <a:r>
              <a:rPr lang="en-US" altLang="zh-CN" dirty="0"/>
              <a:t>N</a:t>
            </a:r>
            <a:r>
              <a:rPr lang="zh-CN" altLang="en-US" dirty="0"/>
              <a:t>阱</a:t>
            </a:r>
            <a:r>
              <a:rPr lang="en-US" altLang="zh-CN" dirty="0"/>
              <a:t>CMOS</a:t>
            </a:r>
            <a:r>
              <a:rPr lang="zh-CN" altLang="en-US" dirty="0"/>
              <a:t>工艺</a:t>
            </a:r>
          </a:p>
        </p:txBody>
      </p:sp>
      <p:sp>
        <p:nvSpPr>
          <p:cNvPr id="5" name="内容占位符 4">
            <a:extLst>
              <a:ext uri="{FF2B5EF4-FFF2-40B4-BE49-F238E27FC236}">
                <a16:creationId xmlns:a16="http://schemas.microsoft.com/office/drawing/2014/main" id="{1E560635-F836-4F93-8B41-7A625A9709C5}"/>
              </a:ext>
            </a:extLst>
          </p:cNvPr>
          <p:cNvSpPr>
            <a:spLocks noGrp="1"/>
          </p:cNvSpPr>
          <p:nvPr>
            <p:ph idx="1"/>
          </p:nvPr>
        </p:nvSpPr>
        <p:spPr>
          <a:xfrm>
            <a:off x="439615" y="4300933"/>
            <a:ext cx="11136867" cy="1963388"/>
          </a:xfrm>
        </p:spPr>
        <p:txBody>
          <a:bodyPr/>
          <a:lstStyle/>
          <a:p>
            <a:r>
              <a:rPr lang="zh-CN" altLang="en-US" dirty="0"/>
              <a:t>根据</a:t>
            </a:r>
            <a:r>
              <a:rPr lang="en-US" altLang="zh-CN" dirty="0"/>
              <a:t>NMOS</a:t>
            </a:r>
            <a:r>
              <a:rPr lang="zh-CN" altLang="en-US" dirty="0"/>
              <a:t>与</a:t>
            </a:r>
            <a:r>
              <a:rPr lang="en-US" altLang="zh-CN" dirty="0"/>
              <a:t>PMOS</a:t>
            </a:r>
            <a:r>
              <a:rPr lang="zh-CN" altLang="en-US" dirty="0"/>
              <a:t>这两类晶体管的结构，</a:t>
            </a:r>
            <a:r>
              <a:rPr lang="en-US" altLang="zh-CN" dirty="0"/>
              <a:t>NMOS</a:t>
            </a:r>
            <a:r>
              <a:rPr lang="zh-CN" altLang="en-US" dirty="0"/>
              <a:t>晶体管适合基于</a:t>
            </a:r>
            <a:r>
              <a:rPr lang="en-US" altLang="zh-CN" dirty="0"/>
              <a:t>P</a:t>
            </a:r>
            <a:r>
              <a:rPr lang="zh-CN" altLang="en-US" dirty="0"/>
              <a:t>型的衬底材料加工，而</a:t>
            </a:r>
            <a:r>
              <a:rPr lang="en-US" altLang="zh-CN" dirty="0"/>
              <a:t>PMOS</a:t>
            </a:r>
            <a:r>
              <a:rPr lang="zh-CN" altLang="en-US" dirty="0"/>
              <a:t>晶体管适合基于</a:t>
            </a:r>
            <a:r>
              <a:rPr lang="en-US" altLang="zh-CN" dirty="0"/>
              <a:t>N</a:t>
            </a:r>
            <a:r>
              <a:rPr lang="zh-CN" altLang="en-US" dirty="0"/>
              <a:t>型的衬底材料加工。</a:t>
            </a:r>
            <a:endParaRPr lang="en-US" altLang="zh-CN" dirty="0"/>
          </a:p>
          <a:p>
            <a:r>
              <a:rPr lang="en-US" altLang="zh-CN" dirty="0"/>
              <a:t>CMOS</a:t>
            </a:r>
            <a:r>
              <a:rPr lang="zh-CN" altLang="en-US" dirty="0"/>
              <a:t>工艺可以将</a:t>
            </a:r>
            <a:r>
              <a:rPr lang="en-US" altLang="zh-CN" dirty="0"/>
              <a:t>NMOS</a:t>
            </a:r>
            <a:r>
              <a:rPr lang="zh-CN" altLang="en-US" dirty="0"/>
              <a:t>晶体管和</a:t>
            </a:r>
            <a:r>
              <a:rPr lang="en-US" altLang="zh-CN" dirty="0"/>
              <a:t>PMOS</a:t>
            </a:r>
            <a:r>
              <a:rPr lang="zh-CN" altLang="en-US" dirty="0"/>
              <a:t>晶体管同时制作在同一衬底上，是现代制造大规模集成电路芯片的主流技术。</a:t>
            </a:r>
          </a:p>
        </p:txBody>
      </p:sp>
      <p:pic>
        <p:nvPicPr>
          <p:cNvPr id="4" name="图片 3">
            <a:extLst>
              <a:ext uri="{FF2B5EF4-FFF2-40B4-BE49-F238E27FC236}">
                <a16:creationId xmlns:a16="http://schemas.microsoft.com/office/drawing/2014/main" id="{312DFC6F-D71A-4CCE-98AF-18F491841C51}"/>
              </a:ext>
            </a:extLst>
          </p:cNvPr>
          <p:cNvPicPr>
            <a:picLocks noChangeAspect="1"/>
          </p:cNvPicPr>
          <p:nvPr/>
        </p:nvPicPr>
        <p:blipFill>
          <a:blip r:embed="rId2"/>
          <a:stretch>
            <a:fillRect/>
          </a:stretch>
        </p:blipFill>
        <p:spPr>
          <a:xfrm>
            <a:off x="839922" y="1401249"/>
            <a:ext cx="10305056" cy="2469415"/>
          </a:xfrm>
          <a:prstGeom prst="rect">
            <a:avLst/>
          </a:prstGeom>
        </p:spPr>
      </p:pic>
    </p:spTree>
    <p:extLst>
      <p:ext uri="{BB962C8B-B14F-4D97-AF65-F5344CB8AC3E}">
        <p14:creationId xmlns:p14="http://schemas.microsoft.com/office/powerpoint/2010/main" val="36490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特征尺寸</a:t>
            </a:r>
            <a:endParaRPr lang="zh-CN" altLang="en-US" dirty="0"/>
          </a:p>
        </p:txBody>
      </p:sp>
      <p:sp>
        <p:nvSpPr>
          <p:cNvPr id="3" name="内容占位符 2"/>
          <p:cNvSpPr>
            <a:spLocks noGrp="1"/>
          </p:cNvSpPr>
          <p:nvPr>
            <p:ph idx="1"/>
          </p:nvPr>
        </p:nvSpPr>
        <p:spPr>
          <a:xfrm>
            <a:off x="439615" y="1695633"/>
            <a:ext cx="6076595" cy="1988599"/>
          </a:xfrm>
        </p:spPr>
        <p:txBody>
          <a:bodyPr/>
          <a:lstStyle/>
          <a:p>
            <a:r>
              <a:rPr lang="zh-CN" altLang="en-US" dirty="0"/>
              <a:t>特征尺寸定义为器件中指半导体器件中的最小尺寸。</a:t>
            </a:r>
            <a:endParaRPr lang="en-US" altLang="zh-CN" dirty="0"/>
          </a:p>
          <a:p>
            <a:r>
              <a:rPr lang="zh-CN" altLang="en-US" dirty="0"/>
              <a:t>在</a:t>
            </a:r>
            <a:r>
              <a:rPr lang="en-US" altLang="zh-CN" dirty="0"/>
              <a:t>CMOS</a:t>
            </a:r>
            <a:r>
              <a:rPr lang="zh-CN" altLang="en-US" dirty="0"/>
              <a:t>工艺中，特征尺寸典型代表为“栅”的宽度，也即</a:t>
            </a:r>
            <a:r>
              <a:rPr lang="en-US" altLang="zh-CN" dirty="0"/>
              <a:t>MOS</a:t>
            </a:r>
            <a:r>
              <a:rPr lang="zh-CN" altLang="en-US" dirty="0"/>
              <a:t>器件的沟道长度。</a:t>
            </a:r>
            <a:endParaRPr lang="en-US" altLang="zh-CN" dirty="0"/>
          </a:p>
        </p:txBody>
      </p:sp>
      <p:pic>
        <p:nvPicPr>
          <p:cNvPr id="39" name="图片 38">
            <a:extLst>
              <a:ext uri="{FF2B5EF4-FFF2-40B4-BE49-F238E27FC236}">
                <a16:creationId xmlns:a16="http://schemas.microsoft.com/office/drawing/2014/main" id="{086546E0-C6C6-448F-8178-36A58EB79107}"/>
              </a:ext>
            </a:extLst>
          </p:cNvPr>
          <p:cNvPicPr>
            <a:picLocks noChangeAspect="1"/>
          </p:cNvPicPr>
          <p:nvPr/>
        </p:nvPicPr>
        <p:blipFill>
          <a:blip r:embed="rId2"/>
          <a:stretch>
            <a:fillRect/>
          </a:stretch>
        </p:blipFill>
        <p:spPr>
          <a:xfrm>
            <a:off x="7066626" y="748970"/>
            <a:ext cx="4021586" cy="2875338"/>
          </a:xfrm>
          <a:prstGeom prst="rect">
            <a:avLst/>
          </a:prstGeom>
        </p:spPr>
      </p:pic>
      <p:pic>
        <p:nvPicPr>
          <p:cNvPr id="40" name="图片 39">
            <a:extLst>
              <a:ext uri="{FF2B5EF4-FFF2-40B4-BE49-F238E27FC236}">
                <a16:creationId xmlns:a16="http://schemas.microsoft.com/office/drawing/2014/main" id="{D2845661-0459-418E-B857-EF9BABE65C60}"/>
              </a:ext>
            </a:extLst>
          </p:cNvPr>
          <p:cNvPicPr>
            <a:picLocks noChangeAspect="1"/>
          </p:cNvPicPr>
          <p:nvPr/>
        </p:nvPicPr>
        <p:blipFill>
          <a:blip r:embed="rId3"/>
          <a:stretch>
            <a:fillRect/>
          </a:stretch>
        </p:blipFill>
        <p:spPr>
          <a:xfrm>
            <a:off x="439615" y="4015499"/>
            <a:ext cx="9343577" cy="2078208"/>
          </a:xfrm>
          <a:prstGeom prst="rect">
            <a:avLst/>
          </a:prstGeom>
        </p:spPr>
      </p:pic>
      <p:sp>
        <p:nvSpPr>
          <p:cNvPr id="5" name="箭头: 右 4">
            <a:extLst>
              <a:ext uri="{FF2B5EF4-FFF2-40B4-BE49-F238E27FC236}">
                <a16:creationId xmlns:a16="http://schemas.microsoft.com/office/drawing/2014/main" id="{91CA786F-D381-4AE0-BAD4-80CD82F90D6D}"/>
              </a:ext>
            </a:extLst>
          </p:cNvPr>
          <p:cNvSpPr/>
          <p:nvPr/>
        </p:nvSpPr>
        <p:spPr>
          <a:xfrm>
            <a:off x="9410329" y="5315504"/>
            <a:ext cx="2104009" cy="670265"/>
          </a:xfrm>
          <a:prstGeom prst="rightArrow">
            <a:avLst/>
          </a:prstGeom>
          <a:solidFill>
            <a:srgbClr val="D0CEC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DE17B530-07E2-4EB5-B7E3-CE50F7C61415}"/>
              </a:ext>
            </a:extLst>
          </p:cNvPr>
          <p:cNvSpPr/>
          <p:nvPr/>
        </p:nvSpPr>
        <p:spPr>
          <a:xfrm>
            <a:off x="9863088" y="5282212"/>
            <a:ext cx="744242" cy="754602"/>
          </a:xfrm>
          <a:prstGeom prst="roundRect">
            <a:avLst/>
          </a:prstGeom>
          <a:solidFill>
            <a:schemeClr val="bg1"/>
          </a:solid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01F24"/>
                </a:solidFill>
              </a:rPr>
              <a:t>3nm</a:t>
            </a:r>
          </a:p>
          <a:p>
            <a:pPr algn="ctr"/>
            <a:r>
              <a:rPr lang="en-US" altLang="zh-CN" dirty="0">
                <a:solidFill>
                  <a:srgbClr val="B01F24"/>
                </a:solidFill>
              </a:rPr>
              <a:t>2022</a:t>
            </a:r>
            <a:endParaRPr lang="zh-CN" altLang="en-US" dirty="0">
              <a:solidFill>
                <a:srgbClr val="B01F24"/>
              </a:solidFill>
            </a:endParaRPr>
          </a:p>
        </p:txBody>
      </p:sp>
      <p:sp>
        <p:nvSpPr>
          <p:cNvPr id="4" name="矩形: 圆角 3">
            <a:extLst>
              <a:ext uri="{FF2B5EF4-FFF2-40B4-BE49-F238E27FC236}">
                <a16:creationId xmlns:a16="http://schemas.microsoft.com/office/drawing/2014/main" id="{62244BA0-8F93-4878-A9F4-9FBD8B28D54E}"/>
              </a:ext>
            </a:extLst>
          </p:cNvPr>
          <p:cNvSpPr/>
          <p:nvPr/>
        </p:nvSpPr>
        <p:spPr>
          <a:xfrm>
            <a:off x="8833282" y="5273336"/>
            <a:ext cx="745724" cy="754602"/>
          </a:xfrm>
          <a:prstGeom prst="roundRect">
            <a:avLst/>
          </a:prstGeom>
          <a:solidFill>
            <a:schemeClr val="bg1"/>
          </a:solidFill>
          <a:ln w="19050">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01F24"/>
                </a:solidFill>
              </a:rPr>
              <a:t>5nm</a:t>
            </a:r>
          </a:p>
          <a:p>
            <a:pPr algn="ctr"/>
            <a:r>
              <a:rPr lang="en-US" altLang="zh-CN" dirty="0">
                <a:solidFill>
                  <a:srgbClr val="B01F24"/>
                </a:solidFill>
              </a:rPr>
              <a:t>2020</a:t>
            </a:r>
            <a:endParaRPr lang="zh-CN" altLang="en-US" dirty="0">
              <a:solidFill>
                <a:srgbClr val="B01F24"/>
              </a:solidFill>
            </a:endParaRPr>
          </a:p>
        </p:txBody>
      </p:sp>
    </p:spTree>
    <p:extLst>
      <p:ext uri="{BB962C8B-B14F-4D97-AF65-F5344CB8AC3E}">
        <p14:creationId xmlns:p14="http://schemas.microsoft.com/office/powerpoint/2010/main" val="388045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D02F-B7BE-441D-9042-502957516535}"/>
              </a:ext>
            </a:extLst>
          </p:cNvPr>
          <p:cNvSpPr>
            <a:spLocks noGrp="1"/>
          </p:cNvSpPr>
          <p:nvPr>
            <p:ph type="title"/>
          </p:nvPr>
        </p:nvSpPr>
        <p:spPr/>
        <p:txBody>
          <a:bodyPr/>
          <a:lstStyle/>
          <a:p>
            <a:r>
              <a:rPr lang="zh-CN" altLang="en-US" dirty="0"/>
              <a:t>英特尔未来</a:t>
            </a:r>
            <a:r>
              <a:rPr lang="en-US" altLang="zh-CN" dirty="0"/>
              <a:t>10</a:t>
            </a:r>
            <a:r>
              <a:rPr lang="zh-CN" altLang="en-US" dirty="0"/>
              <a:t>年制程节点路线图</a:t>
            </a:r>
            <a:r>
              <a:rPr lang="zh-CN" altLang="en-US" sz="2000" dirty="0"/>
              <a:t>（</a:t>
            </a:r>
            <a:r>
              <a:rPr lang="en-US" altLang="zh-CN" sz="2000" dirty="0"/>
              <a:t>May 2019</a:t>
            </a:r>
            <a:r>
              <a:rPr lang="zh-CN" altLang="en-US" sz="2000" dirty="0"/>
              <a:t>）</a:t>
            </a:r>
            <a:endParaRPr lang="zh-CN" altLang="en-US" dirty="0"/>
          </a:p>
        </p:txBody>
      </p:sp>
      <p:sp>
        <p:nvSpPr>
          <p:cNvPr id="3" name="内容占位符 2">
            <a:extLst>
              <a:ext uri="{FF2B5EF4-FFF2-40B4-BE49-F238E27FC236}">
                <a16:creationId xmlns:a16="http://schemas.microsoft.com/office/drawing/2014/main" id="{58DE33A7-F484-4831-BA48-A4E7CCB64180}"/>
              </a:ext>
            </a:extLst>
          </p:cNvPr>
          <p:cNvSpPr>
            <a:spLocks noGrp="1"/>
          </p:cNvSpPr>
          <p:nvPr>
            <p:ph idx="1"/>
          </p:nvPr>
        </p:nvSpPr>
        <p:spPr>
          <a:xfrm>
            <a:off x="439615" y="5735782"/>
            <a:ext cx="11298116" cy="629850"/>
          </a:xfrm>
        </p:spPr>
        <p:txBody>
          <a:bodyPr/>
          <a:lstStyle/>
          <a:p>
            <a:r>
              <a:rPr lang="zh-CN" altLang="en-US" dirty="0"/>
              <a:t>如果</a:t>
            </a:r>
            <a:r>
              <a:rPr lang="en-US" altLang="zh-CN" dirty="0">
                <a:solidFill>
                  <a:srgbClr val="0070C0"/>
                </a:solidFill>
              </a:rPr>
              <a:t>1.4nm</a:t>
            </a:r>
            <a:r>
              <a:rPr lang="zh-CN" altLang="en-US" dirty="0"/>
              <a:t>得以实现，就意味着半导体线路将会只有</a:t>
            </a:r>
            <a:r>
              <a:rPr lang="en-US" altLang="zh-CN" dirty="0">
                <a:solidFill>
                  <a:srgbClr val="0070C0"/>
                </a:solidFill>
              </a:rPr>
              <a:t>12</a:t>
            </a:r>
            <a:r>
              <a:rPr lang="zh-CN" altLang="en-US" dirty="0">
                <a:solidFill>
                  <a:srgbClr val="0070C0"/>
                </a:solidFill>
              </a:rPr>
              <a:t>个硅原子</a:t>
            </a:r>
            <a:r>
              <a:rPr lang="zh-CN" altLang="en-US" dirty="0"/>
              <a:t>连接起来的宽度那么“薄”。</a:t>
            </a:r>
          </a:p>
        </p:txBody>
      </p:sp>
      <p:grpSp>
        <p:nvGrpSpPr>
          <p:cNvPr id="5" name="组合 4">
            <a:extLst>
              <a:ext uri="{FF2B5EF4-FFF2-40B4-BE49-F238E27FC236}">
                <a16:creationId xmlns:a16="http://schemas.microsoft.com/office/drawing/2014/main" id="{F79CF383-4113-46AD-B5B2-59380DEA2DFB}"/>
              </a:ext>
            </a:extLst>
          </p:cNvPr>
          <p:cNvGrpSpPr/>
          <p:nvPr/>
        </p:nvGrpSpPr>
        <p:grpSpPr>
          <a:xfrm>
            <a:off x="1775984" y="1590034"/>
            <a:ext cx="8868792" cy="3834518"/>
            <a:chOff x="1535838" y="1511741"/>
            <a:chExt cx="8868792" cy="3834518"/>
          </a:xfrm>
        </p:grpSpPr>
        <p:pic>
          <p:nvPicPr>
            <p:cNvPr id="67586" name="Picture 2" descr="https://live.staticflickr.com/65535/49207913056_6026fd05d9_o.jpg">
              <a:extLst>
                <a:ext uri="{FF2B5EF4-FFF2-40B4-BE49-F238E27FC236}">
                  <a16:creationId xmlns:a16="http://schemas.microsoft.com/office/drawing/2014/main" id="{95409CBE-1408-48BD-BA05-F93FD4C7E6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08" t="34608" r="30741" b="19407"/>
            <a:stretch/>
          </p:blipFill>
          <p:spPr bwMode="auto">
            <a:xfrm>
              <a:off x="1535838" y="1511741"/>
              <a:ext cx="8868792" cy="3834518"/>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8A0802C9-9CDF-49F4-88BF-20C353F523C2}"/>
                </a:ext>
              </a:extLst>
            </p:cNvPr>
            <p:cNvSpPr>
              <a:spLocks noChangeAspect="1"/>
            </p:cNvSpPr>
            <p:nvPr/>
          </p:nvSpPr>
          <p:spPr>
            <a:xfrm>
              <a:off x="1640334" y="3657976"/>
              <a:ext cx="576000" cy="576000"/>
            </a:xfrm>
            <a:prstGeom prst="ellipse">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t>10</a:t>
              </a:r>
              <a:endParaRPr lang="zh-CN" altLang="en-US" sz="2000" dirty="0"/>
            </a:p>
          </p:txBody>
        </p:sp>
        <p:sp>
          <p:nvSpPr>
            <p:cNvPr id="6" name="椭圆 5">
              <a:extLst>
                <a:ext uri="{FF2B5EF4-FFF2-40B4-BE49-F238E27FC236}">
                  <a16:creationId xmlns:a16="http://schemas.microsoft.com/office/drawing/2014/main" id="{11B3E820-7B5D-4A3B-B6E9-2D9EAED9F14D}"/>
                </a:ext>
              </a:extLst>
            </p:cNvPr>
            <p:cNvSpPr>
              <a:spLocks noChangeAspect="1"/>
            </p:cNvSpPr>
            <p:nvPr/>
          </p:nvSpPr>
          <p:spPr>
            <a:xfrm>
              <a:off x="3312557" y="3657976"/>
              <a:ext cx="576000" cy="576000"/>
            </a:xfrm>
            <a:prstGeom prst="ellipse">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t>7</a:t>
              </a:r>
              <a:endParaRPr lang="zh-CN" altLang="en-US" sz="2000" dirty="0"/>
            </a:p>
          </p:txBody>
        </p:sp>
        <p:sp>
          <p:nvSpPr>
            <p:cNvPr id="7" name="椭圆 6">
              <a:extLst>
                <a:ext uri="{FF2B5EF4-FFF2-40B4-BE49-F238E27FC236}">
                  <a16:creationId xmlns:a16="http://schemas.microsoft.com/office/drawing/2014/main" id="{ED078CE2-0F85-4277-A613-FB1DCD39B2A6}"/>
                </a:ext>
              </a:extLst>
            </p:cNvPr>
            <p:cNvSpPr>
              <a:spLocks noChangeAspect="1"/>
            </p:cNvSpPr>
            <p:nvPr/>
          </p:nvSpPr>
          <p:spPr>
            <a:xfrm>
              <a:off x="4898370" y="3657976"/>
              <a:ext cx="576000" cy="576000"/>
            </a:xfrm>
            <a:prstGeom prst="ellipse">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t>5</a:t>
              </a:r>
              <a:endParaRPr lang="zh-CN" altLang="en-US" sz="2000" dirty="0"/>
            </a:p>
          </p:txBody>
        </p:sp>
        <p:sp>
          <p:nvSpPr>
            <p:cNvPr id="8" name="椭圆 7">
              <a:extLst>
                <a:ext uri="{FF2B5EF4-FFF2-40B4-BE49-F238E27FC236}">
                  <a16:creationId xmlns:a16="http://schemas.microsoft.com/office/drawing/2014/main" id="{E53A3B16-081A-44BC-94D1-1B26A16A0614}"/>
                </a:ext>
              </a:extLst>
            </p:cNvPr>
            <p:cNvSpPr>
              <a:spLocks noChangeAspect="1"/>
            </p:cNvSpPr>
            <p:nvPr/>
          </p:nvSpPr>
          <p:spPr>
            <a:xfrm>
              <a:off x="6484183" y="3657976"/>
              <a:ext cx="576000" cy="576000"/>
            </a:xfrm>
            <a:prstGeom prst="ellipse">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t>3</a:t>
              </a:r>
              <a:endParaRPr lang="zh-CN" altLang="en-US" sz="2000" dirty="0"/>
            </a:p>
          </p:txBody>
        </p:sp>
        <p:sp>
          <p:nvSpPr>
            <p:cNvPr id="9" name="椭圆 8">
              <a:extLst>
                <a:ext uri="{FF2B5EF4-FFF2-40B4-BE49-F238E27FC236}">
                  <a16:creationId xmlns:a16="http://schemas.microsoft.com/office/drawing/2014/main" id="{E058F24F-EF07-4941-996D-10505443DE41}"/>
                </a:ext>
              </a:extLst>
            </p:cNvPr>
            <p:cNvSpPr>
              <a:spLocks noChangeAspect="1"/>
            </p:cNvSpPr>
            <p:nvPr/>
          </p:nvSpPr>
          <p:spPr>
            <a:xfrm>
              <a:off x="8069996" y="3657976"/>
              <a:ext cx="576000" cy="576000"/>
            </a:xfrm>
            <a:prstGeom prst="ellipse">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t>2</a:t>
              </a:r>
              <a:endParaRPr lang="zh-CN" altLang="en-US" sz="2000" dirty="0"/>
            </a:p>
          </p:txBody>
        </p:sp>
        <p:sp>
          <p:nvSpPr>
            <p:cNvPr id="10" name="椭圆 9">
              <a:extLst>
                <a:ext uri="{FF2B5EF4-FFF2-40B4-BE49-F238E27FC236}">
                  <a16:creationId xmlns:a16="http://schemas.microsoft.com/office/drawing/2014/main" id="{C3B5FBF8-7313-4B68-AD9A-8F4B695B200B}"/>
                </a:ext>
              </a:extLst>
            </p:cNvPr>
            <p:cNvSpPr>
              <a:spLocks noChangeAspect="1"/>
            </p:cNvSpPr>
            <p:nvPr/>
          </p:nvSpPr>
          <p:spPr>
            <a:xfrm>
              <a:off x="9655809" y="3639504"/>
              <a:ext cx="576000" cy="576000"/>
            </a:xfrm>
            <a:prstGeom prst="ellipse">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t>1.4</a:t>
              </a:r>
              <a:endParaRPr lang="zh-CN" altLang="en-US" sz="2000" dirty="0"/>
            </a:p>
          </p:txBody>
        </p:sp>
      </p:grpSp>
    </p:spTree>
    <p:extLst>
      <p:ext uri="{BB962C8B-B14F-4D97-AF65-F5344CB8AC3E}">
        <p14:creationId xmlns:p14="http://schemas.microsoft.com/office/powerpoint/2010/main" val="285140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B96A5-6792-47DA-92A5-4007F33C7204}"/>
              </a:ext>
            </a:extLst>
          </p:cNvPr>
          <p:cNvSpPr>
            <a:spLocks noGrp="1"/>
          </p:cNvSpPr>
          <p:nvPr>
            <p:ph type="title"/>
          </p:nvPr>
        </p:nvSpPr>
        <p:spPr/>
        <p:txBody>
          <a:bodyPr/>
          <a:lstStyle/>
          <a:p>
            <a:r>
              <a:rPr lang="en-US" altLang="zh-CN" dirty="0" err="1"/>
              <a:t>FinFET</a:t>
            </a:r>
            <a:r>
              <a:rPr lang="en-US" altLang="zh-CN" dirty="0"/>
              <a:t> </a:t>
            </a:r>
            <a:r>
              <a:rPr lang="zh-CN" altLang="en-US" dirty="0"/>
              <a:t>和 </a:t>
            </a:r>
            <a:r>
              <a:rPr lang="en-US" altLang="zh-CN" dirty="0"/>
              <a:t>FD-SOI</a:t>
            </a:r>
            <a:endParaRPr lang="zh-CN" altLang="en-US" dirty="0"/>
          </a:p>
        </p:txBody>
      </p:sp>
      <p:sp>
        <p:nvSpPr>
          <p:cNvPr id="3" name="内容占位符 2">
            <a:extLst>
              <a:ext uri="{FF2B5EF4-FFF2-40B4-BE49-F238E27FC236}">
                <a16:creationId xmlns:a16="http://schemas.microsoft.com/office/drawing/2014/main" id="{F790E9B6-C1A2-4982-B60D-A305AC3FC8CD}"/>
              </a:ext>
            </a:extLst>
          </p:cNvPr>
          <p:cNvSpPr>
            <a:spLocks noGrp="1"/>
          </p:cNvSpPr>
          <p:nvPr>
            <p:ph idx="1"/>
          </p:nvPr>
        </p:nvSpPr>
        <p:spPr>
          <a:xfrm>
            <a:off x="439615" y="4305888"/>
            <a:ext cx="11298116" cy="1963530"/>
          </a:xfrm>
        </p:spPr>
        <p:txBody>
          <a:bodyPr/>
          <a:lstStyle/>
          <a:p>
            <a:r>
              <a:rPr lang="en-US" altLang="zh-CN" dirty="0"/>
              <a:t>1999 </a:t>
            </a:r>
            <a:r>
              <a:rPr lang="zh-CN" altLang="en-US" dirty="0"/>
              <a:t>年发明了在国际上极受注目的</a:t>
            </a:r>
            <a:r>
              <a:rPr lang="zh-CN" altLang="en-US" dirty="0">
                <a:solidFill>
                  <a:srgbClr val="0070C0"/>
                </a:solidFill>
              </a:rPr>
              <a:t>鳍式场效应管</a:t>
            </a:r>
            <a:r>
              <a:rPr lang="zh-CN" altLang="en-US" dirty="0"/>
              <a:t>（</a:t>
            </a:r>
            <a:r>
              <a:rPr lang="en-US" altLang="zh-CN" dirty="0" err="1"/>
              <a:t>FinFET</a:t>
            </a:r>
            <a:r>
              <a:rPr lang="zh-CN" altLang="en-US" dirty="0"/>
              <a:t>）和</a:t>
            </a:r>
            <a:r>
              <a:rPr lang="zh-CN" altLang="en-US" dirty="0">
                <a:solidFill>
                  <a:srgbClr val="0070C0"/>
                </a:solidFill>
              </a:rPr>
              <a:t>超薄绝缘层上硅体技术</a:t>
            </a:r>
            <a:r>
              <a:rPr lang="zh-CN" altLang="en-US" sz="1800" dirty="0"/>
              <a:t>（</a:t>
            </a:r>
            <a:r>
              <a:rPr lang="en-US" altLang="zh-CN" sz="1800" dirty="0"/>
              <a:t>FD-SOI</a:t>
            </a:r>
            <a:r>
              <a:rPr lang="zh-CN" altLang="en-US" sz="1800" dirty="0"/>
              <a:t>）</a:t>
            </a:r>
            <a:r>
              <a:rPr lang="zh-CN" altLang="en-US" dirty="0"/>
              <a:t>等多种新结构器件。这两个器件结构都集中在解决器件的漏电问题，均被工业界实现。</a:t>
            </a:r>
            <a:endParaRPr lang="en-US" altLang="zh-CN" dirty="0"/>
          </a:p>
          <a:p>
            <a:r>
              <a:rPr lang="en-US" altLang="zh-CN" dirty="0"/>
              <a:t>2011 </a:t>
            </a:r>
            <a:r>
              <a:rPr lang="zh-CN" altLang="en-US" dirty="0"/>
              <a:t>年 </a:t>
            </a:r>
            <a:r>
              <a:rPr lang="en-US" altLang="zh-CN" dirty="0"/>
              <a:t>5 </a:t>
            </a:r>
            <a:r>
              <a:rPr lang="zh-CN" altLang="en-US" dirty="0"/>
              <a:t>月英特尔宣布使用 </a:t>
            </a:r>
            <a:r>
              <a:rPr lang="en-US" altLang="zh-CN" dirty="0" err="1"/>
              <a:t>FinFET</a:t>
            </a:r>
            <a:r>
              <a:rPr lang="en-US" altLang="zh-CN" dirty="0"/>
              <a:t> </a:t>
            </a:r>
            <a:r>
              <a:rPr lang="zh-CN" altLang="en-US" dirty="0"/>
              <a:t>技术，台积电、三星、苹果也都陆续采用。英特尔称 </a:t>
            </a:r>
            <a:r>
              <a:rPr lang="en-US" altLang="zh-CN" dirty="0" err="1"/>
              <a:t>FinFET</a:t>
            </a:r>
            <a:r>
              <a:rPr lang="en-US" altLang="zh-CN" dirty="0"/>
              <a:t> </a:t>
            </a:r>
            <a:r>
              <a:rPr lang="zh-CN" altLang="en-US" dirty="0"/>
              <a:t>的发明是 </a:t>
            </a:r>
            <a:r>
              <a:rPr lang="en-US" altLang="zh-CN" dirty="0"/>
              <a:t>50 </a:t>
            </a:r>
            <a:r>
              <a:rPr lang="zh-CN" altLang="en-US" dirty="0"/>
              <a:t>多年来半导体技术中最根本的转变。</a:t>
            </a:r>
          </a:p>
        </p:txBody>
      </p:sp>
      <p:pic>
        <p:nvPicPr>
          <p:cNvPr id="62466" name="Picture 2" descr="https://www.semiconchina.org/Semicon_China_Manager/upload/kindeditor/image/20171219/20171219104053_100.jpg">
            <a:extLst>
              <a:ext uri="{FF2B5EF4-FFF2-40B4-BE49-F238E27FC236}">
                <a16:creationId xmlns:a16="http://schemas.microsoft.com/office/drawing/2014/main" id="{530C30C7-2F51-49E0-9675-1EC7AC906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3024" y="1521576"/>
            <a:ext cx="1544714" cy="187870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CCAE19A-FC8B-4DFA-B811-5EFBF7DA22EE}"/>
              </a:ext>
            </a:extLst>
          </p:cNvPr>
          <p:cNvSpPr txBox="1"/>
          <p:nvPr/>
        </p:nvSpPr>
        <p:spPr>
          <a:xfrm>
            <a:off x="9703294" y="3429000"/>
            <a:ext cx="2164172" cy="704552"/>
          </a:xfrm>
          <a:prstGeom prst="rect">
            <a:avLst/>
          </a:prstGeom>
          <a:noFill/>
        </p:spPr>
        <p:txBody>
          <a:bodyPr wrap="square" rtlCol="0">
            <a:spAutoFit/>
          </a:bodyPr>
          <a:lstStyle/>
          <a:p>
            <a:pPr algn="ctr">
              <a:lnSpc>
                <a:spcPct val="150000"/>
              </a:lnSpc>
            </a:pPr>
            <a:r>
              <a:rPr lang="zh-CN" altLang="en-US" sz="1400" b="1" dirty="0">
                <a:ea typeface="微软雅黑 Light" panose="020B0502040204020203" pitchFamily="34" charset="-122"/>
              </a:rPr>
              <a:t>胡正明 </a:t>
            </a:r>
            <a:r>
              <a:rPr lang="en-US" altLang="zh-CN" sz="1400" dirty="0">
                <a:ea typeface="微软雅黑 Light" panose="020B0502040204020203" pitchFamily="34" charset="-122"/>
              </a:rPr>
              <a:t>(</a:t>
            </a:r>
            <a:r>
              <a:rPr lang="en-US" altLang="zh-CN" sz="1400" dirty="0" err="1">
                <a:ea typeface="微软雅黑 Light" panose="020B0502040204020203" pitchFamily="34" charset="-122"/>
              </a:rPr>
              <a:t>Chenming</a:t>
            </a:r>
            <a:r>
              <a:rPr lang="en-US" altLang="zh-CN" sz="1400" dirty="0">
                <a:ea typeface="微软雅黑 Light" panose="020B0502040204020203" pitchFamily="34" charset="-122"/>
              </a:rPr>
              <a:t> Hu)</a:t>
            </a:r>
          </a:p>
          <a:p>
            <a:pPr algn="ctr">
              <a:lnSpc>
                <a:spcPct val="150000"/>
              </a:lnSpc>
            </a:pPr>
            <a:r>
              <a:rPr lang="en-US" altLang="zh-CN" sz="1400" dirty="0">
                <a:ea typeface="微软雅黑 Light" panose="020B0502040204020203" pitchFamily="34" charset="-122"/>
              </a:rPr>
              <a:t>1947</a:t>
            </a:r>
            <a:r>
              <a:rPr lang="zh-CN" altLang="en-US" sz="1400" dirty="0">
                <a:ea typeface="微软雅黑 Light" panose="020B0502040204020203" pitchFamily="34" charset="-122"/>
              </a:rPr>
              <a:t>年</a:t>
            </a:r>
            <a:r>
              <a:rPr lang="en-US" altLang="zh-CN" sz="1400" dirty="0">
                <a:ea typeface="微软雅黑 Light" panose="020B0502040204020203" pitchFamily="34" charset="-122"/>
              </a:rPr>
              <a:t>7</a:t>
            </a:r>
            <a:r>
              <a:rPr lang="zh-CN" altLang="en-US" sz="1400" dirty="0">
                <a:ea typeface="微软雅黑 Light" panose="020B0502040204020203" pitchFamily="34" charset="-122"/>
              </a:rPr>
              <a:t>月出生于北京</a:t>
            </a:r>
          </a:p>
        </p:txBody>
      </p:sp>
      <p:pic>
        <p:nvPicPr>
          <p:cNvPr id="62470" name="Picture 6" descr="See the source image">
            <a:extLst>
              <a:ext uri="{FF2B5EF4-FFF2-40B4-BE49-F238E27FC236}">
                <a16:creationId xmlns:a16="http://schemas.microsoft.com/office/drawing/2014/main" id="{116B9183-FF41-4A82-928F-63BD6EFEFF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41"/>
          <a:stretch/>
        </p:blipFill>
        <p:spPr bwMode="auto">
          <a:xfrm>
            <a:off x="439615" y="1535505"/>
            <a:ext cx="2805947" cy="2436356"/>
          </a:xfrm>
          <a:prstGeom prst="rect">
            <a:avLst/>
          </a:prstGeom>
          <a:noFill/>
          <a:extLst>
            <a:ext uri="{909E8E84-426E-40DD-AFC4-6F175D3DCCD1}">
              <a14:hiddenFill xmlns:a14="http://schemas.microsoft.com/office/drawing/2010/main">
                <a:solidFill>
                  <a:srgbClr val="FFFFFF"/>
                </a:solidFill>
              </a14:hiddenFill>
            </a:ext>
          </a:extLst>
        </p:spPr>
      </p:pic>
      <p:pic>
        <p:nvPicPr>
          <p:cNvPr id="62472" name="Picture 8" descr="See the source image">
            <a:extLst>
              <a:ext uri="{FF2B5EF4-FFF2-40B4-BE49-F238E27FC236}">
                <a16:creationId xmlns:a16="http://schemas.microsoft.com/office/drawing/2014/main" id="{677829FD-73E7-4221-AB97-CE785086A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242" y="1755871"/>
            <a:ext cx="6190052" cy="229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6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a:t>
            </a:r>
            <a:r>
              <a:rPr lang="zh-CN" altLang="en-US" dirty="0"/>
              <a:t>封装</a:t>
            </a:r>
          </a:p>
        </p:txBody>
      </p:sp>
      <p:pic>
        <p:nvPicPr>
          <p:cNvPr id="16388" name="Picture 4" descr="https://sc01.alicdn.com/kf/HTB1gMR5SXXXXXXXaXXXq6xXFXXXZ/202667626/HTB1gMR5SXXXXXXXaXXXq6xXFXXX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896" y="1100832"/>
            <a:ext cx="8204208" cy="51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84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p:nvPr>
        </p:nvSpPr>
        <p:spPr/>
        <p:txBody>
          <a:bodyPr/>
          <a:lstStyle/>
          <a:p>
            <a:r>
              <a:rPr lang="zh-CN" altLang="en-US"/>
              <a:t>摩尔定律</a:t>
            </a:r>
          </a:p>
        </p:txBody>
      </p:sp>
      <p:sp>
        <p:nvSpPr>
          <p:cNvPr id="65542" name="Rectangle 3"/>
          <p:cNvSpPr>
            <a:spLocks noGrp="1" noChangeArrowheads="1"/>
          </p:cNvSpPr>
          <p:nvPr>
            <p:ph type="body" idx="1"/>
          </p:nvPr>
        </p:nvSpPr>
        <p:spPr>
          <a:xfrm>
            <a:off x="439615" y="5827136"/>
            <a:ext cx="9930983" cy="437186"/>
          </a:xfrm>
        </p:spPr>
        <p:txBody>
          <a:bodyPr>
            <a:normAutofit fontScale="92500" lnSpcReduction="20000"/>
          </a:bodyPr>
          <a:lstStyle/>
          <a:p>
            <a:r>
              <a:rPr lang="zh-CN" altLang="en-US" dirty="0"/>
              <a:t>由</a:t>
            </a:r>
            <a:r>
              <a:rPr lang="en-US" altLang="zh-CN" dirty="0"/>
              <a:t>Intel</a:t>
            </a:r>
            <a:r>
              <a:rPr lang="zh-CN" altLang="en-US" dirty="0"/>
              <a:t>创始人之一</a:t>
            </a:r>
            <a:r>
              <a:rPr lang="en-US" altLang="zh-CN" dirty="0"/>
              <a:t>——</a:t>
            </a:r>
            <a:r>
              <a:rPr lang="zh-CN" altLang="en-US" dirty="0"/>
              <a:t>戈登 </a:t>
            </a:r>
            <a:r>
              <a:rPr lang="en-US" altLang="zh-CN" dirty="0"/>
              <a:t>· </a:t>
            </a:r>
            <a:r>
              <a:rPr lang="zh-CN" altLang="en-US" dirty="0"/>
              <a:t>摩尔于</a:t>
            </a:r>
            <a:r>
              <a:rPr lang="en-US" altLang="zh-CN" dirty="0"/>
              <a:t>1965</a:t>
            </a:r>
            <a:r>
              <a:rPr lang="zh-CN" altLang="en-US" dirty="0"/>
              <a:t>年提出。 </a:t>
            </a:r>
          </a:p>
        </p:txBody>
      </p:sp>
      <p:pic>
        <p:nvPicPr>
          <p:cNvPr id="4" name="图片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4097" t="2248" r="15286"/>
          <a:stretch/>
        </p:blipFill>
        <p:spPr>
          <a:xfrm>
            <a:off x="8977042" y="643842"/>
            <a:ext cx="2590561" cy="2689463"/>
          </a:xfrm>
          <a:prstGeom prst="rect">
            <a:avLst/>
          </a:prstGeom>
        </p:spPr>
      </p:pic>
      <p:pic>
        <p:nvPicPr>
          <p:cNvPr id="2" name="图片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08305" y="3597505"/>
            <a:ext cx="2124586" cy="1736848"/>
          </a:xfrm>
          <a:prstGeom prst="rect">
            <a:avLst/>
          </a:prstGeom>
        </p:spPr>
      </p:pic>
      <p:sp>
        <p:nvSpPr>
          <p:cNvPr id="5" name="TextBox 4"/>
          <p:cNvSpPr txBox="1"/>
          <p:nvPr/>
        </p:nvSpPr>
        <p:spPr>
          <a:xfrm>
            <a:off x="9598691" y="5460954"/>
            <a:ext cx="1718789" cy="584775"/>
          </a:xfrm>
          <a:prstGeom prst="rect">
            <a:avLst/>
          </a:prstGeom>
          <a:noFill/>
        </p:spPr>
        <p:txBody>
          <a:bodyPr wrap="square" rtlCol="0">
            <a:spAutoFit/>
          </a:bodyPr>
          <a:lstStyle/>
          <a:p>
            <a:pPr algn="ctr"/>
            <a:r>
              <a:rPr lang="en-US" altLang="zh-CN" sz="1600" dirty="0"/>
              <a:t>Gordon Moore</a:t>
            </a:r>
          </a:p>
          <a:p>
            <a:pPr algn="ctr"/>
            <a:r>
              <a:rPr lang="en-US" altLang="zh-CN" sz="1600" dirty="0"/>
              <a:t>Jan 03, 1929—</a:t>
            </a:r>
            <a:endParaRPr lang="zh-CN" altLang="en-US" sz="1600" dirty="0"/>
          </a:p>
        </p:txBody>
      </p:sp>
      <p:pic>
        <p:nvPicPr>
          <p:cNvPr id="6" name="图片 5">
            <a:extLst>
              <a:ext uri="{FF2B5EF4-FFF2-40B4-BE49-F238E27FC236}">
                <a16:creationId xmlns:a16="http://schemas.microsoft.com/office/drawing/2014/main" id="{611CFFA9-4745-43A6-A900-31B21EBD42B5}"/>
              </a:ext>
            </a:extLst>
          </p:cNvPr>
          <p:cNvPicPr>
            <a:picLocks noChangeAspect="1"/>
          </p:cNvPicPr>
          <p:nvPr/>
        </p:nvPicPr>
        <p:blipFill>
          <a:blip r:embed="rId5"/>
          <a:stretch>
            <a:fillRect/>
          </a:stretch>
        </p:blipFill>
        <p:spPr>
          <a:xfrm>
            <a:off x="439615" y="1395708"/>
            <a:ext cx="8204298" cy="4237199"/>
          </a:xfrm>
          <a:prstGeom prst="rect">
            <a:avLst/>
          </a:prstGeom>
        </p:spPr>
      </p:pic>
    </p:spTree>
    <p:extLst>
      <p:ext uri="{BB962C8B-B14F-4D97-AF65-F5344CB8AC3E}">
        <p14:creationId xmlns:p14="http://schemas.microsoft.com/office/powerpoint/2010/main" val="21180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7B12C-50DD-4082-9C6F-F79B6C6E7A7A}"/>
              </a:ext>
            </a:extLst>
          </p:cNvPr>
          <p:cNvSpPr>
            <a:spLocks noGrp="1"/>
          </p:cNvSpPr>
          <p:nvPr>
            <p:ph type="title"/>
          </p:nvPr>
        </p:nvSpPr>
        <p:spPr/>
        <p:txBody>
          <a:bodyPr/>
          <a:lstStyle/>
          <a:p>
            <a:r>
              <a:rPr lang="zh-CN" altLang="en-US" dirty="0"/>
              <a:t>换一个角度看摩尔定律</a:t>
            </a:r>
          </a:p>
        </p:txBody>
      </p:sp>
      <p:sp>
        <p:nvSpPr>
          <p:cNvPr id="3" name="内容占位符 2">
            <a:extLst>
              <a:ext uri="{FF2B5EF4-FFF2-40B4-BE49-F238E27FC236}">
                <a16:creationId xmlns:a16="http://schemas.microsoft.com/office/drawing/2014/main" id="{E75099DC-2D3A-41D2-8E21-423C7A560C6A}"/>
              </a:ext>
            </a:extLst>
          </p:cNvPr>
          <p:cNvSpPr>
            <a:spLocks noGrp="1"/>
          </p:cNvSpPr>
          <p:nvPr>
            <p:ph idx="1"/>
          </p:nvPr>
        </p:nvSpPr>
        <p:spPr>
          <a:xfrm>
            <a:off x="439615" y="5012872"/>
            <a:ext cx="11298116" cy="1352760"/>
          </a:xfrm>
        </p:spPr>
        <p:txBody>
          <a:bodyPr/>
          <a:lstStyle/>
          <a:p>
            <a:pPr>
              <a:spcBef>
                <a:spcPts val="0"/>
              </a:spcBef>
              <a:spcAft>
                <a:spcPts val="0"/>
              </a:spcAft>
            </a:pPr>
            <a:r>
              <a:rPr lang="zh-CN" altLang="en-US" dirty="0"/>
              <a:t>摩尔定律和全球</a:t>
            </a:r>
            <a:r>
              <a:rPr lang="en-US" altLang="zh-CN" dirty="0"/>
              <a:t>GDP</a:t>
            </a:r>
            <a:r>
              <a:rPr lang="zh-CN" altLang="en-US" dirty="0"/>
              <a:t>具有相同的指数级增长形态</a:t>
            </a:r>
          </a:p>
          <a:p>
            <a:pPr>
              <a:spcBef>
                <a:spcPts val="0"/>
              </a:spcBef>
              <a:spcAft>
                <a:spcPts val="0"/>
              </a:spcAft>
            </a:pPr>
            <a:r>
              <a:rPr lang="en-US" altLang="zh-CN" dirty="0"/>
              <a:t>1940-50</a:t>
            </a:r>
            <a:r>
              <a:rPr lang="zh-CN" altLang="en-US" dirty="0"/>
              <a:t>年代开始加速上升，正是电子信息技术带来的第三次工业革命的兴起</a:t>
            </a:r>
          </a:p>
          <a:p>
            <a:pPr>
              <a:spcBef>
                <a:spcPts val="0"/>
              </a:spcBef>
              <a:spcAft>
                <a:spcPts val="0"/>
              </a:spcAft>
            </a:pPr>
            <a:r>
              <a:rPr lang="zh-CN" altLang="en-US" dirty="0"/>
              <a:t>摩尔定律已成为现代经济快速发展的支撑和推动力</a:t>
            </a:r>
          </a:p>
        </p:txBody>
      </p:sp>
      <p:pic>
        <p:nvPicPr>
          <p:cNvPr id="4" name="图片 3">
            <a:extLst>
              <a:ext uri="{FF2B5EF4-FFF2-40B4-BE49-F238E27FC236}">
                <a16:creationId xmlns:a16="http://schemas.microsoft.com/office/drawing/2014/main" id="{7E4A1C6D-B60C-4FE5-ACE3-666815719824}"/>
              </a:ext>
            </a:extLst>
          </p:cNvPr>
          <p:cNvPicPr>
            <a:picLocks noChangeAspect="1"/>
          </p:cNvPicPr>
          <p:nvPr/>
        </p:nvPicPr>
        <p:blipFill>
          <a:blip r:embed="rId2"/>
          <a:stretch>
            <a:fillRect/>
          </a:stretch>
        </p:blipFill>
        <p:spPr>
          <a:xfrm rot="10800000" flipH="1">
            <a:off x="2063680" y="1335919"/>
            <a:ext cx="8049985" cy="3676953"/>
          </a:xfrm>
          <a:prstGeom prst="rect">
            <a:avLst/>
          </a:prstGeom>
        </p:spPr>
      </p:pic>
    </p:spTree>
    <p:extLst>
      <p:ext uri="{BB962C8B-B14F-4D97-AF65-F5344CB8AC3E}">
        <p14:creationId xmlns:p14="http://schemas.microsoft.com/office/powerpoint/2010/main" val="235352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C8E14-9219-4FD2-B6FE-C9F716869F35}"/>
              </a:ext>
            </a:extLst>
          </p:cNvPr>
          <p:cNvSpPr>
            <a:spLocks noGrp="1"/>
          </p:cNvSpPr>
          <p:nvPr>
            <p:ph type="title"/>
          </p:nvPr>
        </p:nvSpPr>
        <p:spPr/>
        <p:txBody>
          <a:bodyPr/>
          <a:lstStyle/>
          <a:p>
            <a:r>
              <a:rPr lang="zh-CN" altLang="en-US" dirty="0"/>
              <a:t>成长范式与范式转变</a:t>
            </a:r>
          </a:p>
        </p:txBody>
      </p:sp>
      <p:sp>
        <p:nvSpPr>
          <p:cNvPr id="3" name="内容占位符 2">
            <a:extLst>
              <a:ext uri="{FF2B5EF4-FFF2-40B4-BE49-F238E27FC236}">
                <a16:creationId xmlns:a16="http://schemas.microsoft.com/office/drawing/2014/main" id="{461543AA-83B5-4C8F-B0D2-1ED835D070C9}"/>
              </a:ext>
            </a:extLst>
          </p:cNvPr>
          <p:cNvSpPr>
            <a:spLocks noGrp="1"/>
          </p:cNvSpPr>
          <p:nvPr>
            <p:ph idx="1"/>
          </p:nvPr>
        </p:nvSpPr>
        <p:spPr>
          <a:xfrm>
            <a:off x="439615" y="5246914"/>
            <a:ext cx="11298116" cy="1118717"/>
          </a:xfrm>
        </p:spPr>
        <p:txBody>
          <a:bodyPr/>
          <a:lstStyle/>
          <a:p>
            <a:r>
              <a:rPr lang="zh-CN" altLang="en-US" dirty="0"/>
              <a:t>抓住范式转变期的“</a:t>
            </a:r>
            <a:r>
              <a:rPr lang="zh-CN" altLang="en-US" dirty="0">
                <a:solidFill>
                  <a:srgbClr val="B01F24"/>
                </a:solidFill>
              </a:rPr>
              <a:t>机会窗口</a:t>
            </a:r>
            <a:r>
              <a:rPr lang="zh-CN" altLang="en-US" dirty="0"/>
              <a:t>”实现超越追赶</a:t>
            </a:r>
            <a:endParaRPr lang="en-US" altLang="zh-CN" dirty="0"/>
          </a:p>
          <a:p>
            <a:r>
              <a:rPr lang="zh-CN" altLang="en-US" dirty="0"/>
              <a:t>在多数人在追逐当前范式内的渐进式创新的时候，</a:t>
            </a:r>
            <a:r>
              <a:rPr lang="zh-CN" altLang="en-US" dirty="0">
                <a:solidFill>
                  <a:srgbClr val="B01F24"/>
                </a:solidFill>
              </a:rPr>
              <a:t>卓越者</a:t>
            </a:r>
            <a:r>
              <a:rPr lang="zh-CN" altLang="en-US" dirty="0"/>
              <a:t>能预见并大胆地及早进入下一个范式</a:t>
            </a:r>
          </a:p>
        </p:txBody>
      </p:sp>
      <p:pic>
        <p:nvPicPr>
          <p:cNvPr id="7" name="图片 6">
            <a:extLst>
              <a:ext uri="{FF2B5EF4-FFF2-40B4-BE49-F238E27FC236}">
                <a16:creationId xmlns:a16="http://schemas.microsoft.com/office/drawing/2014/main" id="{03C4B6B6-C564-4C92-B9E4-98FA7BE33033}"/>
              </a:ext>
            </a:extLst>
          </p:cNvPr>
          <p:cNvPicPr>
            <a:picLocks noChangeAspect="1"/>
          </p:cNvPicPr>
          <p:nvPr/>
        </p:nvPicPr>
        <p:blipFill>
          <a:blip r:embed="rId2"/>
          <a:stretch>
            <a:fillRect/>
          </a:stretch>
        </p:blipFill>
        <p:spPr>
          <a:xfrm>
            <a:off x="480485" y="1405235"/>
            <a:ext cx="11333446" cy="3798137"/>
          </a:xfrm>
          <a:prstGeom prst="rect">
            <a:avLst/>
          </a:prstGeom>
        </p:spPr>
      </p:pic>
    </p:spTree>
    <p:extLst>
      <p:ext uri="{BB962C8B-B14F-4D97-AF65-F5344CB8AC3E}">
        <p14:creationId xmlns:p14="http://schemas.microsoft.com/office/powerpoint/2010/main" val="5940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2EBC5-A6DA-4DE8-9C05-3579C1CA87A2}"/>
              </a:ext>
            </a:extLst>
          </p:cNvPr>
          <p:cNvSpPr>
            <a:spLocks noGrp="1"/>
          </p:cNvSpPr>
          <p:nvPr>
            <p:ph type="title"/>
          </p:nvPr>
        </p:nvSpPr>
        <p:spPr/>
        <p:txBody>
          <a:bodyPr/>
          <a:lstStyle/>
          <a:p>
            <a:r>
              <a:rPr lang="zh-CN" altLang="en-US" dirty="0"/>
              <a:t>重大机会窗口</a:t>
            </a:r>
          </a:p>
        </p:txBody>
      </p:sp>
      <p:sp>
        <p:nvSpPr>
          <p:cNvPr id="3" name="内容占位符 2">
            <a:extLst>
              <a:ext uri="{FF2B5EF4-FFF2-40B4-BE49-F238E27FC236}">
                <a16:creationId xmlns:a16="http://schemas.microsoft.com/office/drawing/2014/main" id="{2DAB786D-8860-45CF-8361-9324C8C8527A}"/>
              </a:ext>
            </a:extLst>
          </p:cNvPr>
          <p:cNvSpPr>
            <a:spLocks noGrp="1"/>
          </p:cNvSpPr>
          <p:nvPr>
            <p:ph idx="1"/>
          </p:nvPr>
        </p:nvSpPr>
        <p:spPr>
          <a:xfrm>
            <a:off x="7628787" y="716873"/>
            <a:ext cx="4182000" cy="5683927"/>
          </a:xfrm>
        </p:spPr>
        <p:txBody>
          <a:bodyPr/>
          <a:lstStyle/>
          <a:p>
            <a:pPr>
              <a:spcBef>
                <a:spcPts val="0"/>
              </a:spcBef>
              <a:spcAft>
                <a:spcPts val="0"/>
              </a:spcAft>
            </a:pPr>
            <a:r>
              <a:rPr lang="zh-CN" altLang="en-US" sz="1800" dirty="0"/>
              <a:t>第一个世界制造中心：英国</a:t>
            </a:r>
          </a:p>
          <a:p>
            <a:pPr lvl="1">
              <a:spcBef>
                <a:spcPts val="0"/>
              </a:spcBef>
              <a:spcAft>
                <a:spcPts val="0"/>
              </a:spcAft>
            </a:pPr>
            <a:r>
              <a:rPr lang="en-US" altLang="zh-CN" sz="1600" dirty="0"/>
              <a:t>1760—1830</a:t>
            </a:r>
            <a:r>
              <a:rPr lang="zh-CN" altLang="en-US" sz="1600" dirty="0"/>
              <a:t>年工业革命时期，占全世界比重从</a:t>
            </a:r>
            <a:r>
              <a:rPr lang="en-US" altLang="zh-CN" sz="1600" dirty="0"/>
              <a:t>1.9%</a:t>
            </a:r>
            <a:r>
              <a:rPr lang="zh-CN" altLang="en-US" sz="1600" dirty="0"/>
              <a:t>、</a:t>
            </a:r>
            <a:r>
              <a:rPr lang="en-US" altLang="zh-CN" sz="1600" dirty="0"/>
              <a:t>9.5%</a:t>
            </a:r>
            <a:r>
              <a:rPr lang="zh-CN" altLang="en-US" sz="1600" dirty="0"/>
              <a:t>，</a:t>
            </a:r>
            <a:r>
              <a:rPr lang="en-US" altLang="zh-CN" sz="1600" dirty="0"/>
              <a:t>19.9% </a:t>
            </a:r>
          </a:p>
          <a:p>
            <a:pPr lvl="1">
              <a:spcBef>
                <a:spcPts val="0"/>
              </a:spcBef>
              <a:spcAft>
                <a:spcPts val="0"/>
              </a:spcAft>
            </a:pPr>
            <a:r>
              <a:rPr lang="en-US" altLang="zh-CN" sz="1600" dirty="0"/>
              <a:t>2%</a:t>
            </a:r>
            <a:r>
              <a:rPr lang="zh-CN" altLang="en-US" sz="1600" dirty="0"/>
              <a:t>的人口控制了全世界</a:t>
            </a:r>
            <a:r>
              <a:rPr lang="en-US" altLang="zh-CN" sz="1600" dirty="0"/>
              <a:t>50%</a:t>
            </a:r>
            <a:r>
              <a:rPr lang="zh-CN" altLang="en-US" sz="1600" dirty="0"/>
              <a:t>的制成品贸易</a:t>
            </a:r>
            <a:endParaRPr lang="en-US" altLang="zh-CN" sz="1600" dirty="0"/>
          </a:p>
          <a:p>
            <a:pPr>
              <a:spcBef>
                <a:spcPts val="0"/>
              </a:spcBef>
              <a:spcAft>
                <a:spcPts val="0"/>
              </a:spcAft>
            </a:pPr>
            <a:r>
              <a:rPr lang="zh-CN" altLang="en-US" sz="1800" dirty="0"/>
              <a:t>第二个世界制造中心：美国</a:t>
            </a:r>
          </a:p>
          <a:p>
            <a:pPr lvl="1">
              <a:spcBef>
                <a:spcPts val="0"/>
              </a:spcBef>
              <a:spcAft>
                <a:spcPts val="0"/>
              </a:spcAft>
            </a:pPr>
            <a:r>
              <a:rPr lang="en-US" altLang="zh-CN" sz="1600" dirty="0"/>
              <a:t>1860</a:t>
            </a:r>
            <a:r>
              <a:rPr lang="zh-CN" altLang="en-US" sz="1600" dirty="0"/>
              <a:t>年美国制成品成为 全球第四位，</a:t>
            </a:r>
            <a:r>
              <a:rPr lang="en-US" altLang="zh-CN" sz="1600" dirty="0"/>
              <a:t>1894</a:t>
            </a:r>
            <a:r>
              <a:rPr lang="zh-CN" altLang="en-US" sz="1600" dirty="0"/>
              <a:t>年开始保持全球第一位 </a:t>
            </a:r>
          </a:p>
          <a:p>
            <a:pPr lvl="1">
              <a:spcBef>
                <a:spcPts val="0"/>
              </a:spcBef>
              <a:spcAft>
                <a:spcPts val="0"/>
              </a:spcAft>
            </a:pPr>
            <a:r>
              <a:rPr lang="en-US" altLang="zh-CN" sz="1600" dirty="0"/>
              <a:t>1913</a:t>
            </a:r>
            <a:r>
              <a:rPr lang="zh-CN" altLang="en-US" sz="1600" dirty="0"/>
              <a:t>年，美国工业生产量相当于欧洲总和，占全世界</a:t>
            </a:r>
            <a:r>
              <a:rPr lang="en-US" altLang="zh-CN" sz="1600" dirty="0"/>
              <a:t>1/3</a:t>
            </a:r>
            <a:r>
              <a:rPr lang="zh-CN" altLang="en-US" sz="1600" dirty="0"/>
              <a:t>以上 </a:t>
            </a:r>
            <a:endParaRPr lang="en-US" altLang="zh-CN" sz="1600" dirty="0"/>
          </a:p>
          <a:p>
            <a:pPr>
              <a:spcBef>
                <a:spcPts val="0"/>
              </a:spcBef>
              <a:spcAft>
                <a:spcPts val="0"/>
              </a:spcAft>
            </a:pPr>
            <a:r>
              <a:rPr lang="zh-CN" altLang="en-US" sz="1800" dirty="0"/>
              <a:t>第三个世界制造中心：日本</a:t>
            </a:r>
          </a:p>
          <a:p>
            <a:pPr lvl="1">
              <a:spcBef>
                <a:spcPts val="0"/>
              </a:spcBef>
              <a:spcAft>
                <a:spcPts val="0"/>
              </a:spcAft>
            </a:pPr>
            <a:r>
              <a:rPr lang="en-US" altLang="zh-CN" sz="1600" dirty="0"/>
              <a:t>1950~1979</a:t>
            </a:r>
            <a:r>
              <a:rPr lang="zh-CN" altLang="en-US" sz="1600" dirty="0"/>
              <a:t>年，仅用</a:t>
            </a:r>
            <a:r>
              <a:rPr lang="en-US" altLang="zh-CN" sz="1600" dirty="0"/>
              <a:t>30 </a:t>
            </a:r>
            <a:r>
              <a:rPr lang="zh-CN" altLang="en-US" sz="1600" dirty="0"/>
              <a:t>年实现了经济高速增长 </a:t>
            </a:r>
          </a:p>
          <a:p>
            <a:pPr lvl="1">
              <a:spcBef>
                <a:spcPts val="0"/>
              </a:spcBef>
              <a:spcAft>
                <a:spcPts val="0"/>
              </a:spcAft>
            </a:pPr>
            <a:r>
              <a:rPr lang="zh-CN" altLang="en-US" sz="1600" dirty="0"/>
              <a:t>钢铁、汽车、半导体、家用电器、机械设备等竞争力强 </a:t>
            </a:r>
          </a:p>
          <a:p>
            <a:pPr>
              <a:spcBef>
                <a:spcPts val="0"/>
              </a:spcBef>
              <a:spcAft>
                <a:spcPts val="0"/>
              </a:spcAft>
            </a:pPr>
            <a:endParaRPr lang="zh-CN" altLang="en-US" dirty="0"/>
          </a:p>
          <a:p>
            <a:pPr>
              <a:spcBef>
                <a:spcPts val="0"/>
              </a:spcBef>
              <a:spcAft>
                <a:spcPts val="0"/>
              </a:spcAft>
            </a:pPr>
            <a:endParaRPr lang="zh-CN" altLang="en-US" dirty="0"/>
          </a:p>
          <a:p>
            <a:pPr>
              <a:spcBef>
                <a:spcPts val="0"/>
              </a:spcBef>
              <a:spcAft>
                <a:spcPts val="0"/>
              </a:spcAft>
            </a:pPr>
            <a:endParaRPr lang="zh-CN" altLang="en-US" dirty="0"/>
          </a:p>
        </p:txBody>
      </p:sp>
      <p:pic>
        <p:nvPicPr>
          <p:cNvPr id="5" name="图片 4">
            <a:extLst>
              <a:ext uri="{FF2B5EF4-FFF2-40B4-BE49-F238E27FC236}">
                <a16:creationId xmlns:a16="http://schemas.microsoft.com/office/drawing/2014/main" id="{20346554-D931-45EC-B242-D9D0CB2888D8}"/>
              </a:ext>
            </a:extLst>
          </p:cNvPr>
          <p:cNvPicPr>
            <a:picLocks noChangeAspect="1"/>
          </p:cNvPicPr>
          <p:nvPr/>
        </p:nvPicPr>
        <p:blipFill rotWithShape="1">
          <a:blip r:embed="rId2"/>
          <a:srcRect b="589"/>
          <a:stretch/>
        </p:blipFill>
        <p:spPr>
          <a:xfrm>
            <a:off x="381213" y="1459031"/>
            <a:ext cx="7298149" cy="4682096"/>
          </a:xfrm>
          <a:prstGeom prst="rect">
            <a:avLst/>
          </a:prstGeom>
        </p:spPr>
      </p:pic>
    </p:spTree>
    <p:extLst>
      <p:ext uri="{BB962C8B-B14F-4D97-AF65-F5344CB8AC3E}">
        <p14:creationId xmlns:p14="http://schemas.microsoft.com/office/powerpoint/2010/main" val="26362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FF0AF-92E3-4B04-8D6A-12281D0E8C71}"/>
              </a:ext>
            </a:extLst>
          </p:cNvPr>
          <p:cNvSpPr>
            <a:spLocks noGrp="1"/>
          </p:cNvSpPr>
          <p:nvPr>
            <p:ph type="title"/>
          </p:nvPr>
        </p:nvSpPr>
        <p:spPr/>
        <p:txBody>
          <a:bodyPr/>
          <a:lstStyle/>
          <a:p>
            <a:r>
              <a:rPr lang="zh-CN" altLang="en-US" dirty="0"/>
              <a:t>知识图谱</a:t>
            </a:r>
          </a:p>
        </p:txBody>
      </p:sp>
      <p:grpSp>
        <p:nvGrpSpPr>
          <p:cNvPr id="4" name="组合 3">
            <a:extLst>
              <a:ext uri="{FF2B5EF4-FFF2-40B4-BE49-F238E27FC236}">
                <a16:creationId xmlns:a16="http://schemas.microsoft.com/office/drawing/2014/main" id="{2F5DAA8E-95DA-4309-BAD0-06F4CE6AC19C}"/>
              </a:ext>
            </a:extLst>
          </p:cNvPr>
          <p:cNvGrpSpPr>
            <a:grpSpLocks noChangeAspect="1"/>
          </p:cNvGrpSpPr>
          <p:nvPr/>
        </p:nvGrpSpPr>
        <p:grpSpPr>
          <a:xfrm>
            <a:off x="739451" y="1338424"/>
            <a:ext cx="10698444" cy="4902481"/>
            <a:chOff x="-1353088" y="1245779"/>
            <a:chExt cx="11451224" cy="5247435"/>
          </a:xfrm>
        </p:grpSpPr>
        <p:grpSp>
          <p:nvGrpSpPr>
            <p:cNvPr id="5" name="组合 4">
              <a:extLst>
                <a:ext uri="{FF2B5EF4-FFF2-40B4-BE49-F238E27FC236}">
                  <a16:creationId xmlns:a16="http://schemas.microsoft.com/office/drawing/2014/main" id="{3D9EC652-12F5-4DE5-BE9B-3748B74D01D0}"/>
                </a:ext>
              </a:extLst>
            </p:cNvPr>
            <p:cNvGrpSpPr/>
            <p:nvPr/>
          </p:nvGrpSpPr>
          <p:grpSpPr>
            <a:xfrm>
              <a:off x="7390300" y="1625986"/>
              <a:ext cx="2707836" cy="658771"/>
              <a:chOff x="7333886" y="1729154"/>
              <a:chExt cx="2707836" cy="658771"/>
            </a:xfrm>
          </p:grpSpPr>
          <p:sp>
            <p:nvSpPr>
              <p:cNvPr id="70" name="椭圆形标注 67">
                <a:extLst>
                  <a:ext uri="{FF2B5EF4-FFF2-40B4-BE49-F238E27FC236}">
                    <a16:creationId xmlns:a16="http://schemas.microsoft.com/office/drawing/2014/main" id="{3B79D4FD-3422-4A57-9E99-3D6C4F5F6684}"/>
                  </a:ext>
                </a:extLst>
              </p:cNvPr>
              <p:cNvSpPr/>
              <p:nvPr/>
            </p:nvSpPr>
            <p:spPr>
              <a:xfrm>
                <a:off x="7333886" y="1729154"/>
                <a:ext cx="2707836" cy="658771"/>
              </a:xfrm>
              <a:prstGeom prst="wedgeEllipseCallout">
                <a:avLst>
                  <a:gd name="adj1" fmla="val -12703"/>
                  <a:gd name="adj2" fmla="val 10473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71" name="文本框 70">
                <a:extLst>
                  <a:ext uri="{FF2B5EF4-FFF2-40B4-BE49-F238E27FC236}">
                    <a16:creationId xmlns:a16="http://schemas.microsoft.com/office/drawing/2014/main" id="{9FD79A29-767E-45A0-A4A4-2FA2266BC63C}"/>
                  </a:ext>
                </a:extLst>
              </p:cNvPr>
              <p:cNvSpPr txBox="1"/>
              <p:nvPr/>
            </p:nvSpPr>
            <p:spPr>
              <a:xfrm>
                <a:off x="7352742" y="1852036"/>
                <a:ext cx="2670123" cy="395319"/>
              </a:xfrm>
              <a:prstGeom prst="rect">
                <a:avLst/>
              </a:prstGeom>
              <a:noFill/>
            </p:spPr>
            <p:txBody>
              <a:bodyPr wrap="none" rtlCol="0">
                <a:spAutoFit/>
              </a:bodyPr>
              <a:lstStyle/>
              <a:p>
                <a:r>
                  <a:rPr lang="en-US" altLang="zh-CN" b="1" dirty="0">
                    <a:solidFill>
                      <a:schemeClr val="accent1"/>
                    </a:solidFill>
                    <a:latin typeface="Georgia" panose="02040502050405020303" pitchFamily="18" charset="0"/>
                    <a:ea typeface="微软雅黑" panose="020B0503020204020204" pitchFamily="34" charset="-122"/>
                  </a:rPr>
                  <a:t>1 </a:t>
                </a:r>
                <a:r>
                  <a:rPr lang="zh-CN" altLang="en-US" b="1" dirty="0">
                    <a:solidFill>
                      <a:schemeClr val="accent1"/>
                    </a:solidFill>
                    <a:latin typeface="Georgia" panose="02040502050405020303" pitchFamily="18" charset="0"/>
                    <a:ea typeface="微软雅黑" panose="020B0503020204020204" pitchFamily="34" charset="-122"/>
                  </a:rPr>
                  <a:t>信息与信息技术概述</a:t>
                </a:r>
              </a:p>
            </p:txBody>
          </p:sp>
        </p:grpSp>
        <p:grpSp>
          <p:nvGrpSpPr>
            <p:cNvPr id="6" name="组合 5">
              <a:extLst>
                <a:ext uri="{FF2B5EF4-FFF2-40B4-BE49-F238E27FC236}">
                  <a16:creationId xmlns:a16="http://schemas.microsoft.com/office/drawing/2014/main" id="{B9DB7D55-5F91-4F59-9AF1-EB0961201C2F}"/>
                </a:ext>
              </a:extLst>
            </p:cNvPr>
            <p:cNvGrpSpPr/>
            <p:nvPr/>
          </p:nvGrpSpPr>
          <p:grpSpPr>
            <a:xfrm>
              <a:off x="-1353088" y="1739709"/>
              <a:ext cx="3622682" cy="1295002"/>
              <a:chOff x="-1409502" y="1842877"/>
              <a:chExt cx="3622682" cy="1295002"/>
            </a:xfrm>
          </p:grpSpPr>
          <p:sp>
            <p:nvSpPr>
              <p:cNvPr id="67" name="椭圆形标注 5">
                <a:extLst>
                  <a:ext uri="{FF2B5EF4-FFF2-40B4-BE49-F238E27FC236}">
                    <a16:creationId xmlns:a16="http://schemas.microsoft.com/office/drawing/2014/main" id="{DAD9D80A-4AEC-44B4-87E5-342591CCF762}"/>
                  </a:ext>
                </a:extLst>
              </p:cNvPr>
              <p:cNvSpPr/>
              <p:nvPr/>
            </p:nvSpPr>
            <p:spPr>
              <a:xfrm>
                <a:off x="304242" y="1842877"/>
                <a:ext cx="1908938" cy="719803"/>
              </a:xfrm>
              <a:prstGeom prst="wedgeEllipseCallout">
                <a:avLst>
                  <a:gd name="adj1" fmla="val 56888"/>
                  <a:gd name="adj2" fmla="val 84209"/>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68" name="文本框 67">
                <a:extLst>
                  <a:ext uri="{FF2B5EF4-FFF2-40B4-BE49-F238E27FC236}">
                    <a16:creationId xmlns:a16="http://schemas.microsoft.com/office/drawing/2014/main" id="{29193AD4-F4D5-43FE-894E-FD746DFB4929}"/>
                  </a:ext>
                </a:extLst>
              </p:cNvPr>
              <p:cNvSpPr txBox="1"/>
              <p:nvPr/>
            </p:nvSpPr>
            <p:spPr>
              <a:xfrm>
                <a:off x="392751" y="1970909"/>
                <a:ext cx="1742077" cy="395319"/>
              </a:xfrm>
              <a:prstGeom prst="rect">
                <a:avLst/>
              </a:prstGeom>
              <a:noFill/>
            </p:spPr>
            <p:txBody>
              <a:bodyPr wrap="square" rtlCol="0">
                <a:spAutoFit/>
              </a:bodyPr>
              <a:lstStyle/>
              <a:p>
                <a:r>
                  <a:rPr lang="en-US" altLang="zh-CN" b="1" dirty="0">
                    <a:solidFill>
                      <a:schemeClr val="accent5"/>
                    </a:solidFill>
                    <a:latin typeface="Georgia" panose="02040502050405020303" pitchFamily="18" charset="0"/>
                    <a:ea typeface="微软雅黑" panose="020B0503020204020204" pitchFamily="34" charset="-122"/>
                  </a:rPr>
                  <a:t>2 </a:t>
                </a:r>
                <a:r>
                  <a:rPr lang="zh-CN" altLang="en-US" b="1" dirty="0">
                    <a:solidFill>
                      <a:schemeClr val="accent5"/>
                    </a:solidFill>
                    <a:latin typeface="Georgia" panose="02040502050405020303" pitchFamily="18" charset="0"/>
                    <a:ea typeface="微软雅黑" panose="020B0503020204020204" pitchFamily="34" charset="-122"/>
                  </a:rPr>
                  <a:t>信号与数据</a:t>
                </a:r>
              </a:p>
            </p:txBody>
          </p:sp>
          <p:sp>
            <p:nvSpPr>
              <p:cNvPr id="69" name="文本框 68">
                <a:extLst>
                  <a:ext uri="{FF2B5EF4-FFF2-40B4-BE49-F238E27FC236}">
                    <a16:creationId xmlns:a16="http://schemas.microsoft.com/office/drawing/2014/main" id="{46059FEF-7B4E-4F64-AA23-F5F1126E09F9}"/>
                  </a:ext>
                </a:extLst>
              </p:cNvPr>
              <p:cNvSpPr txBox="1"/>
              <p:nvPr/>
            </p:nvSpPr>
            <p:spPr>
              <a:xfrm>
                <a:off x="-1409502" y="1888947"/>
                <a:ext cx="1547218" cy="1248932"/>
              </a:xfrm>
              <a:prstGeom prst="rect">
                <a:avLst/>
              </a:prstGeom>
              <a:noFill/>
            </p:spPr>
            <p:txBody>
              <a:bodyPr wrap="none" rtlCol="0">
                <a:spAutoFit/>
              </a:bodyPr>
              <a:lstStyle/>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2.1 </a:t>
                </a:r>
                <a:r>
                  <a:rPr lang="zh-CN" altLang="en-US" sz="1600" dirty="0">
                    <a:solidFill>
                      <a:schemeClr val="accent5"/>
                    </a:solidFill>
                    <a:latin typeface="Georgia" panose="02040502050405020303" pitchFamily="18" charset="0"/>
                    <a:ea typeface="微软雅黑" panose="020B0503020204020204" pitchFamily="34" charset="-122"/>
                  </a:rPr>
                  <a:t>时域和频域</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2.2 </a:t>
                </a:r>
                <a:r>
                  <a:rPr lang="zh-CN" altLang="en-US" sz="1600" dirty="0">
                    <a:solidFill>
                      <a:schemeClr val="accent5"/>
                    </a:solidFill>
                    <a:latin typeface="Georgia" panose="02040502050405020303" pitchFamily="18" charset="0"/>
                    <a:ea typeface="微软雅黑" panose="020B0503020204020204" pitchFamily="34" charset="-122"/>
                  </a:rPr>
                  <a:t>模拟和数字</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2.3 </a:t>
                </a:r>
                <a:r>
                  <a:rPr lang="zh-CN" altLang="en-US" sz="1600" dirty="0">
                    <a:solidFill>
                      <a:schemeClr val="accent5"/>
                    </a:solidFill>
                    <a:latin typeface="Georgia" panose="02040502050405020303" pitchFamily="18" charset="0"/>
                    <a:ea typeface="微软雅黑" panose="020B0503020204020204" pitchFamily="34" charset="-122"/>
                  </a:rPr>
                  <a:t>编码和调制</a:t>
                </a:r>
                <a:endParaRPr lang="en-US" altLang="zh-CN" sz="1600" dirty="0">
                  <a:solidFill>
                    <a:schemeClr val="accent5"/>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5"/>
                    </a:solidFill>
                    <a:latin typeface="Georgia" panose="02040502050405020303" pitchFamily="18" charset="0"/>
                    <a:ea typeface="微软雅黑" panose="020B0503020204020204" pitchFamily="34" charset="-122"/>
                  </a:rPr>
                  <a:t>2.4 </a:t>
                </a:r>
                <a:r>
                  <a:rPr lang="zh-CN" altLang="en-US" sz="1600" dirty="0">
                    <a:solidFill>
                      <a:schemeClr val="accent5"/>
                    </a:solidFill>
                    <a:latin typeface="Georgia" panose="02040502050405020303" pitchFamily="18" charset="0"/>
                    <a:ea typeface="微软雅黑" panose="020B0503020204020204" pitchFamily="34" charset="-122"/>
                  </a:rPr>
                  <a:t>场与波</a:t>
                </a:r>
              </a:p>
            </p:txBody>
          </p:sp>
        </p:grpSp>
        <p:grpSp>
          <p:nvGrpSpPr>
            <p:cNvPr id="7" name="组合 6">
              <a:extLst>
                <a:ext uri="{FF2B5EF4-FFF2-40B4-BE49-F238E27FC236}">
                  <a16:creationId xmlns:a16="http://schemas.microsoft.com/office/drawing/2014/main" id="{CE16147C-4B73-4F61-A3B9-69DB32DB61F7}"/>
                </a:ext>
              </a:extLst>
            </p:cNvPr>
            <p:cNvGrpSpPr/>
            <p:nvPr/>
          </p:nvGrpSpPr>
          <p:grpSpPr>
            <a:xfrm>
              <a:off x="6621323" y="3598802"/>
              <a:ext cx="1795797" cy="1373935"/>
              <a:chOff x="6564909" y="3701970"/>
              <a:chExt cx="1795797" cy="1373935"/>
            </a:xfrm>
          </p:grpSpPr>
          <p:sp>
            <p:nvSpPr>
              <p:cNvPr id="64" name="椭圆形标注 71">
                <a:extLst>
                  <a:ext uri="{FF2B5EF4-FFF2-40B4-BE49-F238E27FC236}">
                    <a16:creationId xmlns:a16="http://schemas.microsoft.com/office/drawing/2014/main" id="{7D9B6329-7FC5-4C47-9E1E-9FF032E37B23}"/>
                  </a:ext>
                </a:extLst>
              </p:cNvPr>
              <p:cNvSpPr/>
              <p:nvPr/>
            </p:nvSpPr>
            <p:spPr>
              <a:xfrm>
                <a:off x="6564909" y="3701970"/>
                <a:ext cx="1795797" cy="666893"/>
              </a:xfrm>
              <a:prstGeom prst="wedgeEllipseCallout">
                <a:avLst>
                  <a:gd name="adj1" fmla="val -75468"/>
                  <a:gd name="adj2" fmla="val -23607"/>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65" name="文本框 64">
                <a:extLst>
                  <a:ext uri="{FF2B5EF4-FFF2-40B4-BE49-F238E27FC236}">
                    <a16:creationId xmlns:a16="http://schemas.microsoft.com/office/drawing/2014/main" id="{D973457E-9229-4F56-B240-F0268A7900CD}"/>
                  </a:ext>
                </a:extLst>
              </p:cNvPr>
              <p:cNvSpPr txBox="1"/>
              <p:nvPr/>
            </p:nvSpPr>
            <p:spPr>
              <a:xfrm>
                <a:off x="6661185" y="3819466"/>
                <a:ext cx="1535998" cy="369332"/>
              </a:xfrm>
              <a:prstGeom prst="rect">
                <a:avLst/>
              </a:prstGeom>
              <a:noFill/>
            </p:spPr>
            <p:txBody>
              <a:bodyPr wrap="none" rtlCol="0">
                <a:spAutoFit/>
              </a:bodyPr>
              <a:lstStyle/>
              <a:p>
                <a:r>
                  <a:rPr lang="en-US" altLang="zh-CN" b="1" dirty="0">
                    <a:solidFill>
                      <a:schemeClr val="accent4"/>
                    </a:solidFill>
                    <a:latin typeface="Georgia" panose="02040502050405020303" pitchFamily="18" charset="0"/>
                    <a:ea typeface="微软雅黑" panose="020B0503020204020204" pitchFamily="34" charset="-122"/>
                  </a:rPr>
                  <a:t>5 </a:t>
                </a:r>
                <a:r>
                  <a:rPr lang="zh-CN" altLang="en-US" b="1" dirty="0">
                    <a:solidFill>
                      <a:schemeClr val="accent4"/>
                    </a:solidFill>
                    <a:latin typeface="Georgia" panose="02040502050405020303" pitchFamily="18" charset="0"/>
                    <a:ea typeface="微软雅黑" panose="020B0503020204020204" pitchFamily="34" charset="-122"/>
                  </a:rPr>
                  <a:t>互联与计算</a:t>
                </a:r>
              </a:p>
            </p:txBody>
          </p:sp>
          <p:sp>
            <p:nvSpPr>
              <p:cNvPr id="66" name="文本框 65">
                <a:extLst>
                  <a:ext uri="{FF2B5EF4-FFF2-40B4-BE49-F238E27FC236}">
                    <a16:creationId xmlns:a16="http://schemas.microsoft.com/office/drawing/2014/main" id="{CC3CA871-F73B-4F1E-AE49-349A95B3DB75}"/>
                  </a:ext>
                </a:extLst>
              </p:cNvPr>
              <p:cNvSpPr txBox="1"/>
              <p:nvPr/>
            </p:nvSpPr>
            <p:spPr>
              <a:xfrm>
                <a:off x="6626659" y="4392641"/>
                <a:ext cx="1540806" cy="683264"/>
              </a:xfrm>
              <a:prstGeom prst="rect">
                <a:avLst/>
              </a:prstGeom>
              <a:noFill/>
            </p:spPr>
            <p:txBody>
              <a:bodyPr wrap="none" rtlCol="0">
                <a:spAutoFit/>
              </a:bodyPr>
              <a:lstStyle/>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5.1 </a:t>
                </a:r>
                <a:r>
                  <a:rPr lang="zh-CN" altLang="en-US" sz="1600" dirty="0">
                    <a:solidFill>
                      <a:schemeClr val="accent4"/>
                    </a:solidFill>
                    <a:latin typeface="Georgia" panose="02040502050405020303" pitchFamily="18" charset="0"/>
                    <a:ea typeface="微软雅黑" panose="020B0503020204020204" pitchFamily="34" charset="-122"/>
                  </a:rPr>
                  <a:t>通信与网络</a:t>
                </a:r>
                <a:endParaRPr lang="en-US" altLang="zh-CN" sz="1600" dirty="0">
                  <a:solidFill>
                    <a:schemeClr val="accent4"/>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4"/>
                    </a:solidFill>
                    <a:latin typeface="Georgia" panose="02040502050405020303" pitchFamily="18" charset="0"/>
                    <a:ea typeface="微软雅黑" panose="020B0503020204020204" pitchFamily="34" charset="-122"/>
                  </a:rPr>
                  <a:t>5.2 </a:t>
                </a:r>
                <a:r>
                  <a:rPr lang="zh-CN" altLang="en-US" sz="1600" dirty="0">
                    <a:solidFill>
                      <a:schemeClr val="accent4"/>
                    </a:solidFill>
                    <a:latin typeface="Georgia" panose="02040502050405020303" pitchFamily="18" charset="0"/>
                    <a:ea typeface="微软雅黑" panose="020B0503020204020204" pitchFamily="34" charset="-122"/>
                  </a:rPr>
                  <a:t>感知与计算</a:t>
                </a:r>
                <a:endParaRPr lang="en-US" altLang="zh-CN" sz="1600" dirty="0">
                  <a:solidFill>
                    <a:schemeClr val="accent4"/>
                  </a:solidFill>
                  <a:latin typeface="Georgia" panose="02040502050405020303" pitchFamily="18" charset="0"/>
                  <a:ea typeface="微软雅黑" panose="020B0503020204020204" pitchFamily="34" charset="-122"/>
                </a:endParaRPr>
              </a:p>
            </p:txBody>
          </p:sp>
        </p:grpSp>
        <p:grpSp>
          <p:nvGrpSpPr>
            <p:cNvPr id="8" name="组合 7">
              <a:extLst>
                <a:ext uri="{FF2B5EF4-FFF2-40B4-BE49-F238E27FC236}">
                  <a16:creationId xmlns:a16="http://schemas.microsoft.com/office/drawing/2014/main" id="{2B1F8054-530A-4582-847A-CE0FF2F25EBD}"/>
                </a:ext>
              </a:extLst>
            </p:cNvPr>
            <p:cNvGrpSpPr/>
            <p:nvPr/>
          </p:nvGrpSpPr>
          <p:grpSpPr>
            <a:xfrm>
              <a:off x="117593" y="4195474"/>
              <a:ext cx="2532857" cy="1734889"/>
              <a:chOff x="61179" y="4298642"/>
              <a:chExt cx="2532857" cy="1734889"/>
            </a:xfrm>
          </p:grpSpPr>
          <p:sp>
            <p:nvSpPr>
              <p:cNvPr id="61" name="椭圆形标注 73">
                <a:extLst>
                  <a:ext uri="{FF2B5EF4-FFF2-40B4-BE49-F238E27FC236}">
                    <a16:creationId xmlns:a16="http://schemas.microsoft.com/office/drawing/2014/main" id="{65A54136-D976-4F1B-8EB7-00268537D53B}"/>
                  </a:ext>
                </a:extLst>
              </p:cNvPr>
              <p:cNvSpPr/>
              <p:nvPr/>
            </p:nvSpPr>
            <p:spPr>
              <a:xfrm>
                <a:off x="61179" y="4298642"/>
                <a:ext cx="2402605" cy="653320"/>
              </a:xfrm>
              <a:prstGeom prst="wedgeEllipseCallout">
                <a:avLst>
                  <a:gd name="adj1" fmla="val 62519"/>
                  <a:gd name="adj2" fmla="val -66603"/>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62" name="文本框 61">
                <a:extLst>
                  <a:ext uri="{FF2B5EF4-FFF2-40B4-BE49-F238E27FC236}">
                    <a16:creationId xmlns:a16="http://schemas.microsoft.com/office/drawing/2014/main" id="{F2563516-7CC9-493B-9B71-3BBECFD7FC30}"/>
                  </a:ext>
                </a:extLst>
              </p:cNvPr>
              <p:cNvSpPr txBox="1"/>
              <p:nvPr/>
            </p:nvSpPr>
            <p:spPr>
              <a:xfrm>
                <a:off x="189092" y="4403091"/>
                <a:ext cx="2004074" cy="369332"/>
              </a:xfrm>
              <a:prstGeom prst="rect">
                <a:avLst/>
              </a:prstGeom>
              <a:noFill/>
            </p:spPr>
            <p:txBody>
              <a:bodyPr wrap="none" rtlCol="0">
                <a:spAutoFit/>
              </a:bodyPr>
              <a:lstStyle/>
              <a:p>
                <a:r>
                  <a:rPr lang="en-US" altLang="zh-CN" b="1" dirty="0">
                    <a:solidFill>
                      <a:schemeClr val="accent6"/>
                    </a:solidFill>
                    <a:latin typeface="Georgia" panose="02040502050405020303" pitchFamily="18" charset="0"/>
                    <a:ea typeface="微软雅黑" panose="020B0503020204020204" pitchFamily="34" charset="-122"/>
                  </a:rPr>
                  <a:t>3 </a:t>
                </a:r>
                <a:r>
                  <a:rPr lang="zh-CN" altLang="en-US" b="1" dirty="0">
                    <a:solidFill>
                      <a:schemeClr val="accent6"/>
                    </a:solidFill>
                    <a:latin typeface="Georgia" panose="02040502050405020303" pitchFamily="18" charset="0"/>
                    <a:ea typeface="微软雅黑" panose="020B0503020204020204" pitchFamily="34" charset="-122"/>
                  </a:rPr>
                  <a:t>电子器件与电路</a:t>
                </a:r>
              </a:p>
            </p:txBody>
          </p:sp>
          <p:sp>
            <p:nvSpPr>
              <p:cNvPr id="63" name="文本框 62">
                <a:extLst>
                  <a:ext uri="{FF2B5EF4-FFF2-40B4-BE49-F238E27FC236}">
                    <a16:creationId xmlns:a16="http://schemas.microsoft.com/office/drawing/2014/main" id="{DC1B1580-7E49-4AE6-8B7C-2EBF14B7DF37}"/>
                  </a:ext>
                </a:extLst>
              </p:cNvPr>
              <p:cNvSpPr txBox="1"/>
              <p:nvPr/>
            </p:nvSpPr>
            <p:spPr>
              <a:xfrm>
                <a:off x="61179" y="5012976"/>
                <a:ext cx="2532857" cy="1020555"/>
              </a:xfrm>
              <a:prstGeom prst="rect">
                <a:avLst/>
              </a:prstGeom>
              <a:noFill/>
            </p:spPr>
            <p:txBody>
              <a:bodyPr wrap="none" rtlCol="0">
                <a:spAutoFit/>
              </a:bodyPr>
              <a:lstStyle/>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3.1 </a:t>
                </a:r>
                <a:r>
                  <a:rPr lang="zh-CN" altLang="en-US" sz="1600" dirty="0">
                    <a:solidFill>
                      <a:schemeClr val="accent6"/>
                    </a:solidFill>
                    <a:latin typeface="Georgia" panose="02040502050405020303" pitchFamily="18" charset="0"/>
                    <a:ea typeface="微软雅黑" panose="020B0503020204020204" pitchFamily="34" charset="-122"/>
                  </a:rPr>
                  <a:t>电路模型和基本定律</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3.2 </a:t>
                </a:r>
                <a:r>
                  <a:rPr lang="zh-CN" altLang="en-US" sz="1600" dirty="0">
                    <a:solidFill>
                      <a:schemeClr val="accent6"/>
                    </a:solidFill>
                    <a:latin typeface="Georgia" panose="02040502050405020303" pitchFamily="18" charset="0"/>
                    <a:ea typeface="微软雅黑" panose="020B0503020204020204" pitchFamily="34" charset="-122"/>
                  </a:rPr>
                  <a:t>晶体管</a:t>
                </a:r>
                <a:endParaRPr lang="en-US" altLang="zh-CN" sz="1600" dirty="0">
                  <a:solidFill>
                    <a:schemeClr val="accent6"/>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6"/>
                    </a:solidFill>
                    <a:latin typeface="Georgia" panose="02040502050405020303" pitchFamily="18" charset="0"/>
                    <a:ea typeface="微软雅黑" panose="020B0503020204020204" pitchFamily="34" charset="-122"/>
                  </a:rPr>
                  <a:t>3.3 </a:t>
                </a:r>
                <a:r>
                  <a:rPr lang="zh-CN" altLang="en-US" sz="1600" dirty="0">
                    <a:solidFill>
                      <a:schemeClr val="accent6"/>
                    </a:solidFill>
                    <a:latin typeface="Georgia" panose="02040502050405020303" pitchFamily="18" charset="0"/>
                    <a:ea typeface="微软雅黑" panose="020B0503020204020204" pitchFamily="34" charset="-122"/>
                  </a:rPr>
                  <a:t>集成电路</a:t>
                </a:r>
              </a:p>
            </p:txBody>
          </p:sp>
        </p:grpSp>
        <p:grpSp>
          <p:nvGrpSpPr>
            <p:cNvPr id="9" name="组合 8">
              <a:extLst>
                <a:ext uri="{FF2B5EF4-FFF2-40B4-BE49-F238E27FC236}">
                  <a16:creationId xmlns:a16="http://schemas.microsoft.com/office/drawing/2014/main" id="{79AAAE42-34B3-47C6-A8F6-49DF7F9D52B4}"/>
                </a:ext>
              </a:extLst>
            </p:cNvPr>
            <p:cNvGrpSpPr/>
            <p:nvPr/>
          </p:nvGrpSpPr>
          <p:grpSpPr>
            <a:xfrm>
              <a:off x="3407321" y="4592081"/>
              <a:ext cx="2771353" cy="1901133"/>
              <a:chOff x="3337031" y="4758749"/>
              <a:chExt cx="2771353" cy="1901133"/>
            </a:xfrm>
          </p:grpSpPr>
          <p:sp>
            <p:nvSpPr>
              <p:cNvPr id="58" name="椭圆形标注 75">
                <a:extLst>
                  <a:ext uri="{FF2B5EF4-FFF2-40B4-BE49-F238E27FC236}">
                    <a16:creationId xmlns:a16="http://schemas.microsoft.com/office/drawing/2014/main" id="{315D9296-691A-4DC5-B002-0DB0A4F52098}"/>
                  </a:ext>
                </a:extLst>
              </p:cNvPr>
              <p:cNvSpPr/>
              <p:nvPr/>
            </p:nvSpPr>
            <p:spPr>
              <a:xfrm>
                <a:off x="3438094" y="4758749"/>
                <a:ext cx="2347267" cy="574815"/>
              </a:xfrm>
              <a:prstGeom prst="wedgeEllipseCallout">
                <a:avLst>
                  <a:gd name="adj1" fmla="val 8703"/>
                  <a:gd name="adj2" fmla="val -96308"/>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59" name="文本框 58">
                <a:extLst>
                  <a:ext uri="{FF2B5EF4-FFF2-40B4-BE49-F238E27FC236}">
                    <a16:creationId xmlns:a16="http://schemas.microsoft.com/office/drawing/2014/main" id="{C168D95C-D11B-44B8-8B43-C70678AD6003}"/>
                  </a:ext>
                </a:extLst>
              </p:cNvPr>
              <p:cNvSpPr txBox="1"/>
              <p:nvPr/>
            </p:nvSpPr>
            <p:spPr>
              <a:xfrm>
                <a:off x="3554341" y="4859101"/>
                <a:ext cx="2010487" cy="369332"/>
              </a:xfrm>
              <a:prstGeom prst="rect">
                <a:avLst/>
              </a:prstGeom>
              <a:noFill/>
            </p:spPr>
            <p:txBody>
              <a:bodyPr wrap="none" rtlCol="0">
                <a:spAutoFit/>
              </a:bodyPr>
              <a:lstStyle/>
              <a:p>
                <a:r>
                  <a:rPr lang="en-US" altLang="zh-CN" b="1" dirty="0">
                    <a:solidFill>
                      <a:schemeClr val="accent3"/>
                    </a:solidFill>
                    <a:latin typeface="Georgia" panose="02040502050405020303" pitchFamily="18" charset="0"/>
                    <a:ea typeface="微软雅黑" panose="020B0503020204020204" pitchFamily="34" charset="-122"/>
                  </a:rPr>
                  <a:t>4 </a:t>
                </a:r>
                <a:r>
                  <a:rPr lang="zh-CN" altLang="en-US" b="1" dirty="0">
                    <a:solidFill>
                      <a:schemeClr val="accent3"/>
                    </a:solidFill>
                    <a:latin typeface="Georgia" panose="02040502050405020303" pitchFamily="18" charset="0"/>
                    <a:ea typeface="微软雅黑" panose="020B0503020204020204" pitchFamily="34" charset="-122"/>
                  </a:rPr>
                  <a:t>逻辑与数字系统</a:t>
                </a:r>
              </a:p>
            </p:txBody>
          </p:sp>
          <p:sp>
            <p:nvSpPr>
              <p:cNvPr id="60" name="文本框 59">
                <a:extLst>
                  <a:ext uri="{FF2B5EF4-FFF2-40B4-BE49-F238E27FC236}">
                    <a16:creationId xmlns:a16="http://schemas.microsoft.com/office/drawing/2014/main" id="{C52CAFE2-9D48-4A18-84E1-5F3D386F42CC}"/>
                  </a:ext>
                </a:extLst>
              </p:cNvPr>
              <p:cNvSpPr txBox="1"/>
              <p:nvPr/>
            </p:nvSpPr>
            <p:spPr>
              <a:xfrm>
                <a:off x="3337031" y="5323071"/>
                <a:ext cx="2771353" cy="1336811"/>
              </a:xfrm>
              <a:prstGeom prst="rect">
                <a:avLst/>
              </a:prstGeom>
              <a:noFill/>
            </p:spPr>
            <p:txBody>
              <a:bodyPr wrap="none" rtlCol="0">
                <a:spAutoFit/>
              </a:bodyPr>
              <a:lstStyle/>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4.1 </a:t>
                </a:r>
                <a:r>
                  <a:rPr lang="zh-CN" altLang="en-US" sz="1600" dirty="0">
                    <a:solidFill>
                      <a:schemeClr val="accent3"/>
                    </a:solidFill>
                    <a:latin typeface="Georgia" panose="02040502050405020303" pitchFamily="18" charset="0"/>
                    <a:ea typeface="微软雅黑" panose="020B0503020204020204" pitchFamily="34" charset="-122"/>
                  </a:rPr>
                  <a:t>数字逻辑和电路</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4.2 </a:t>
                </a:r>
                <a:r>
                  <a:rPr lang="zh-CN" altLang="en-US" sz="1600" dirty="0">
                    <a:solidFill>
                      <a:schemeClr val="accent3"/>
                    </a:solidFill>
                    <a:latin typeface="Georgia" panose="02040502050405020303" pitchFamily="18" charset="0"/>
                    <a:ea typeface="微软雅黑" panose="020B0503020204020204" pitchFamily="34" charset="-122"/>
                  </a:rPr>
                  <a:t>时序逻辑和有限状态机</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4.3 </a:t>
                </a:r>
                <a:r>
                  <a:rPr lang="zh-CN" altLang="en-US" sz="1600" dirty="0">
                    <a:solidFill>
                      <a:schemeClr val="accent3"/>
                    </a:solidFill>
                    <a:latin typeface="Georgia" panose="02040502050405020303" pitchFamily="18" charset="0"/>
                    <a:ea typeface="微软雅黑" panose="020B0503020204020204" pitchFamily="34" charset="-122"/>
                  </a:rPr>
                  <a:t>计算机和微处理器</a:t>
                </a:r>
                <a:endParaRPr lang="en-US" altLang="zh-CN" sz="1600" dirty="0">
                  <a:solidFill>
                    <a:schemeClr val="accent3"/>
                  </a:solidFill>
                  <a:latin typeface="Georgia" panose="02040502050405020303" pitchFamily="18" charset="0"/>
                  <a:ea typeface="微软雅黑" panose="020B0503020204020204" pitchFamily="34" charset="-122"/>
                </a:endParaRPr>
              </a:p>
              <a:p>
                <a:pPr>
                  <a:lnSpc>
                    <a:spcPct val="120000"/>
                  </a:lnSpc>
                </a:pPr>
                <a:r>
                  <a:rPr lang="en-US" altLang="zh-CN" sz="1600" dirty="0">
                    <a:solidFill>
                      <a:schemeClr val="accent3"/>
                    </a:solidFill>
                    <a:latin typeface="Georgia" panose="02040502050405020303" pitchFamily="18" charset="0"/>
                    <a:ea typeface="微软雅黑" panose="020B0503020204020204" pitchFamily="34" charset="-122"/>
                  </a:rPr>
                  <a:t>4.4 </a:t>
                </a:r>
                <a:r>
                  <a:rPr lang="zh-CN" altLang="en-US" sz="1600" dirty="0">
                    <a:solidFill>
                      <a:schemeClr val="accent3"/>
                    </a:solidFill>
                    <a:latin typeface="Georgia" panose="02040502050405020303" pitchFamily="18" charset="0"/>
                    <a:ea typeface="微软雅黑" panose="020B0503020204020204" pitchFamily="34" charset="-122"/>
                  </a:rPr>
                  <a:t>嵌入式系统和</a:t>
                </a:r>
                <a:r>
                  <a:rPr lang="en-US" altLang="zh-CN" sz="1600" dirty="0">
                    <a:solidFill>
                      <a:schemeClr val="accent3"/>
                    </a:solidFill>
                    <a:latin typeface="Georgia" panose="02040502050405020303" pitchFamily="18" charset="0"/>
                    <a:ea typeface="微软雅黑" panose="020B0503020204020204" pitchFamily="34" charset="-122"/>
                  </a:rPr>
                  <a:t>EDA</a:t>
                </a:r>
                <a:r>
                  <a:rPr lang="zh-CN" altLang="en-US" sz="1600" dirty="0">
                    <a:solidFill>
                      <a:schemeClr val="accent3"/>
                    </a:solidFill>
                    <a:latin typeface="Georgia" panose="02040502050405020303" pitchFamily="18" charset="0"/>
                    <a:ea typeface="微软雅黑" panose="020B0503020204020204" pitchFamily="34" charset="-122"/>
                  </a:rPr>
                  <a:t>技术</a:t>
                </a:r>
              </a:p>
            </p:txBody>
          </p:sp>
        </p:grpSp>
        <p:sp>
          <p:nvSpPr>
            <p:cNvPr id="10" name="文本框 9">
              <a:extLst>
                <a:ext uri="{FF2B5EF4-FFF2-40B4-BE49-F238E27FC236}">
                  <a16:creationId xmlns:a16="http://schemas.microsoft.com/office/drawing/2014/main" id="{B054AF6D-447C-473E-A224-946F981BC13E}"/>
                </a:ext>
              </a:extLst>
            </p:cNvPr>
            <p:cNvSpPr txBox="1"/>
            <p:nvPr/>
          </p:nvSpPr>
          <p:spPr>
            <a:xfrm>
              <a:off x="7621587" y="5443007"/>
              <a:ext cx="2245260" cy="748842"/>
            </a:xfrm>
            <a:prstGeom prst="rect">
              <a:avLst/>
            </a:prstGeom>
            <a:noFill/>
            <a:ln>
              <a:solidFill>
                <a:srgbClr val="00B0F0"/>
              </a:solidFill>
            </a:ln>
          </p:spPr>
          <p:txBody>
            <a:bodyPr wrap="square" rtlCol="0">
              <a:spAutoFit/>
            </a:bodyPr>
            <a:lstStyle/>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6 </a:t>
              </a:r>
              <a:r>
                <a:rPr lang="zh-CN" altLang="en-US" b="1" dirty="0">
                  <a:solidFill>
                    <a:srgbClr val="00B0F0"/>
                  </a:solidFill>
                  <a:latin typeface="Georgia" panose="02040502050405020303" pitchFamily="18" charset="0"/>
                  <a:ea typeface="微软雅黑" panose="020B0503020204020204" pitchFamily="34" charset="-122"/>
                </a:rPr>
                <a:t>专业与课程导引</a:t>
              </a:r>
              <a:endParaRPr lang="en-US" altLang="zh-CN" b="1" dirty="0">
                <a:solidFill>
                  <a:srgbClr val="00B0F0"/>
                </a:solidFill>
                <a:latin typeface="Georgia" panose="02040502050405020303" pitchFamily="18" charset="0"/>
                <a:ea typeface="微软雅黑" panose="020B0503020204020204" pitchFamily="34" charset="-122"/>
              </a:endParaRPr>
            </a:p>
            <a:p>
              <a:pPr>
                <a:lnSpc>
                  <a:spcPct val="114000"/>
                </a:lnSpc>
              </a:pPr>
              <a:r>
                <a:rPr lang="en-US" altLang="zh-CN" b="1" dirty="0">
                  <a:solidFill>
                    <a:srgbClr val="00B0F0"/>
                  </a:solidFill>
                  <a:latin typeface="Georgia" panose="02040502050405020303" pitchFamily="18" charset="0"/>
                  <a:ea typeface="微软雅黑" panose="020B0503020204020204" pitchFamily="34" charset="-122"/>
                </a:rPr>
                <a:t>7 </a:t>
              </a:r>
              <a:r>
                <a:rPr lang="zh-CN" altLang="en-US" b="1" dirty="0">
                  <a:solidFill>
                    <a:srgbClr val="00B0F0"/>
                  </a:solidFill>
                  <a:latin typeface="Georgia" panose="02040502050405020303" pitchFamily="18" charset="0"/>
                  <a:ea typeface="微软雅黑" panose="020B0503020204020204" pitchFamily="34" charset="-122"/>
                </a:rPr>
                <a:t>课程总结</a:t>
              </a:r>
            </a:p>
          </p:txBody>
        </p:sp>
        <p:cxnSp>
          <p:nvCxnSpPr>
            <p:cNvPr id="11" name="直接连接符 10">
              <a:extLst>
                <a:ext uri="{FF2B5EF4-FFF2-40B4-BE49-F238E27FC236}">
                  <a16:creationId xmlns:a16="http://schemas.microsoft.com/office/drawing/2014/main" id="{213E6885-EA40-4C5D-87CC-59E482F3E993}"/>
                </a:ext>
              </a:extLst>
            </p:cNvPr>
            <p:cNvCxnSpPr/>
            <p:nvPr/>
          </p:nvCxnSpPr>
          <p:spPr>
            <a:xfrm flipV="1">
              <a:off x="5313404" y="3054752"/>
              <a:ext cx="0" cy="460800"/>
            </a:xfrm>
            <a:prstGeom prst="line">
              <a:avLst/>
            </a:prstGeom>
            <a:noFill/>
            <a:ln w="12700" cap="flat" cmpd="sng" algn="ctr">
              <a:solidFill>
                <a:schemeClr val="accent3"/>
              </a:solidFill>
              <a:prstDash val="solid"/>
            </a:ln>
            <a:effectLst/>
          </p:spPr>
        </p:cxnSp>
        <p:cxnSp>
          <p:nvCxnSpPr>
            <p:cNvPr id="12" name="直接连接符 11">
              <a:extLst>
                <a:ext uri="{FF2B5EF4-FFF2-40B4-BE49-F238E27FC236}">
                  <a16:creationId xmlns:a16="http://schemas.microsoft.com/office/drawing/2014/main" id="{D97B452F-7A9A-4644-829E-7FB58F742087}"/>
                </a:ext>
              </a:extLst>
            </p:cNvPr>
            <p:cNvCxnSpPr/>
            <p:nvPr/>
          </p:nvCxnSpPr>
          <p:spPr>
            <a:xfrm>
              <a:off x="2906855" y="2268472"/>
              <a:ext cx="0" cy="460800"/>
            </a:xfrm>
            <a:prstGeom prst="line">
              <a:avLst/>
            </a:prstGeom>
            <a:noFill/>
            <a:ln w="12700" cap="flat" cmpd="sng" algn="ctr">
              <a:solidFill>
                <a:schemeClr val="accent5"/>
              </a:solidFill>
              <a:prstDash val="solid"/>
            </a:ln>
            <a:effectLst/>
          </p:spPr>
        </p:cxnSp>
        <p:cxnSp>
          <p:nvCxnSpPr>
            <p:cNvPr id="13" name="直接连接符 12">
              <a:extLst>
                <a:ext uri="{FF2B5EF4-FFF2-40B4-BE49-F238E27FC236}">
                  <a16:creationId xmlns:a16="http://schemas.microsoft.com/office/drawing/2014/main" id="{BE59607E-91A5-4519-86E2-AB631DA0922D}"/>
                </a:ext>
              </a:extLst>
            </p:cNvPr>
            <p:cNvCxnSpPr/>
            <p:nvPr/>
          </p:nvCxnSpPr>
          <p:spPr>
            <a:xfrm>
              <a:off x="3407321" y="2269587"/>
              <a:ext cx="0" cy="460800"/>
            </a:xfrm>
            <a:prstGeom prst="line">
              <a:avLst/>
            </a:prstGeom>
            <a:noFill/>
            <a:ln w="12700" cap="flat" cmpd="sng" algn="ctr">
              <a:solidFill>
                <a:schemeClr val="accent5"/>
              </a:solidFill>
              <a:prstDash val="solid"/>
            </a:ln>
            <a:effectLst/>
          </p:spPr>
        </p:cxnSp>
        <p:cxnSp>
          <p:nvCxnSpPr>
            <p:cNvPr id="14" name="直接连接符 13">
              <a:extLst>
                <a:ext uri="{FF2B5EF4-FFF2-40B4-BE49-F238E27FC236}">
                  <a16:creationId xmlns:a16="http://schemas.microsoft.com/office/drawing/2014/main" id="{6CFD5FD7-1DCB-4057-833E-4715498A1680}"/>
                </a:ext>
              </a:extLst>
            </p:cNvPr>
            <p:cNvCxnSpPr/>
            <p:nvPr/>
          </p:nvCxnSpPr>
          <p:spPr>
            <a:xfrm>
              <a:off x="3915543" y="2268472"/>
              <a:ext cx="0" cy="460800"/>
            </a:xfrm>
            <a:prstGeom prst="line">
              <a:avLst/>
            </a:prstGeom>
            <a:noFill/>
            <a:ln w="12700" cap="flat" cmpd="sng" algn="ctr">
              <a:solidFill>
                <a:schemeClr val="accent6"/>
              </a:solidFill>
              <a:prstDash val="solid"/>
            </a:ln>
            <a:effectLst/>
          </p:spPr>
        </p:cxnSp>
        <p:cxnSp>
          <p:nvCxnSpPr>
            <p:cNvPr id="15" name="直接连接符 14">
              <a:extLst>
                <a:ext uri="{FF2B5EF4-FFF2-40B4-BE49-F238E27FC236}">
                  <a16:creationId xmlns:a16="http://schemas.microsoft.com/office/drawing/2014/main" id="{59DF9874-145A-404C-82E4-F6E4BA481994}"/>
                </a:ext>
              </a:extLst>
            </p:cNvPr>
            <p:cNvCxnSpPr/>
            <p:nvPr/>
          </p:nvCxnSpPr>
          <p:spPr>
            <a:xfrm flipH="1">
              <a:off x="4414196" y="2268472"/>
              <a:ext cx="0" cy="460800"/>
            </a:xfrm>
            <a:prstGeom prst="line">
              <a:avLst/>
            </a:prstGeom>
            <a:noFill/>
            <a:ln w="12700" cap="flat" cmpd="sng" algn="ctr">
              <a:solidFill>
                <a:schemeClr val="accent3"/>
              </a:solidFill>
              <a:prstDash val="solid"/>
            </a:ln>
            <a:effectLst/>
          </p:spPr>
        </p:cxnSp>
        <p:sp>
          <p:nvSpPr>
            <p:cNvPr id="16" name="五边形 77">
              <a:extLst>
                <a:ext uri="{FF2B5EF4-FFF2-40B4-BE49-F238E27FC236}">
                  <a16:creationId xmlns:a16="http://schemas.microsoft.com/office/drawing/2014/main" id="{BD0AC067-95F9-4980-9995-029017B8E41F}"/>
                </a:ext>
              </a:extLst>
            </p:cNvPr>
            <p:cNvSpPr/>
            <p:nvPr/>
          </p:nvSpPr>
          <p:spPr>
            <a:xfrm rot="5400000">
              <a:off x="2369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p>
              <a:pPr algn="ctr">
                <a:defRPr/>
              </a:pPr>
              <a:endParaRPr lang="zh-CN" altLang="en-US" b="1" kern="0">
                <a:solidFill>
                  <a:schemeClr val="accent2"/>
                </a:solidFill>
                <a:latin typeface="Franklin Gothic Book"/>
                <a:ea typeface="黑体"/>
              </a:endParaRPr>
            </a:p>
          </p:txBody>
        </p:sp>
        <p:sp>
          <p:nvSpPr>
            <p:cNvPr id="17" name="TextBox 129">
              <a:extLst>
                <a:ext uri="{FF2B5EF4-FFF2-40B4-BE49-F238E27FC236}">
                  <a16:creationId xmlns:a16="http://schemas.microsoft.com/office/drawing/2014/main" id="{7E4A7AE4-1252-4BE2-9500-49D426FAFD2B}"/>
                </a:ext>
              </a:extLst>
            </p:cNvPr>
            <p:cNvSpPr txBox="1"/>
            <p:nvPr/>
          </p:nvSpPr>
          <p:spPr>
            <a:xfrm>
              <a:off x="2708600" y="1301679"/>
              <a:ext cx="415498" cy="923330"/>
            </a:xfrm>
            <a:prstGeom prst="rect">
              <a:avLst/>
            </a:prstGeom>
            <a:noFill/>
            <a:effectLst/>
          </p:spPr>
          <p:txBody>
            <a:bodyPr wrap="none" rtlCol="0">
              <a:spAutoFit/>
            </a:bodyPr>
            <a:lstStyle/>
            <a:p>
              <a:pPr algn="ctr">
                <a:defRPr/>
              </a:pPr>
              <a:r>
                <a:rPr lang="zh-CN" altLang="en-US" b="1" kern="0" dirty="0">
                  <a:solidFill>
                    <a:schemeClr val="accent5"/>
                  </a:solidFill>
                  <a:latin typeface="微软雅黑" pitchFamily="34" charset="-122"/>
                  <a:ea typeface="微软雅黑" pitchFamily="34" charset="-122"/>
                </a:rPr>
                <a:t>采</a:t>
              </a:r>
              <a:endParaRPr lang="en-US" altLang="zh-CN" b="1" kern="0" dirty="0">
                <a:solidFill>
                  <a:schemeClr val="accent5"/>
                </a:solidFill>
                <a:latin typeface="微软雅黑" pitchFamily="34" charset="-122"/>
                <a:ea typeface="微软雅黑" pitchFamily="34" charset="-122"/>
              </a:endParaRPr>
            </a:p>
            <a:p>
              <a:pPr algn="ctr">
                <a:defRPr/>
              </a:pPr>
              <a:endParaRPr lang="en-US" altLang="zh-CN" b="1" kern="0" dirty="0">
                <a:solidFill>
                  <a:schemeClr val="accent5"/>
                </a:solidFill>
                <a:latin typeface="微软雅黑" pitchFamily="34" charset="-122"/>
                <a:ea typeface="微软雅黑" pitchFamily="34" charset="-122"/>
              </a:endParaRPr>
            </a:p>
            <a:p>
              <a:pPr algn="ctr">
                <a:defRPr/>
              </a:pPr>
              <a:r>
                <a:rPr lang="zh-CN" altLang="en-US" b="1" kern="0" dirty="0">
                  <a:solidFill>
                    <a:schemeClr val="accent5"/>
                  </a:solidFill>
                  <a:latin typeface="微软雅黑" pitchFamily="34" charset="-122"/>
                  <a:ea typeface="微软雅黑" pitchFamily="34" charset="-122"/>
                </a:rPr>
                <a:t>集</a:t>
              </a:r>
            </a:p>
          </p:txBody>
        </p:sp>
        <p:sp>
          <p:nvSpPr>
            <p:cNvPr id="18" name="五边形 130">
              <a:extLst>
                <a:ext uri="{FF2B5EF4-FFF2-40B4-BE49-F238E27FC236}">
                  <a16:creationId xmlns:a16="http://schemas.microsoft.com/office/drawing/2014/main" id="{17BEAE90-E4E0-4598-9BC6-2B7A5DF29B2B}"/>
                </a:ext>
              </a:extLst>
            </p:cNvPr>
            <p:cNvSpPr/>
            <p:nvPr/>
          </p:nvSpPr>
          <p:spPr>
            <a:xfrm rot="5400000">
              <a:off x="3377387" y="1611190"/>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p>
              <a:pPr algn="ctr">
                <a:defRPr/>
              </a:pPr>
              <a:endParaRPr lang="zh-CN" altLang="en-US" b="1" kern="0">
                <a:solidFill>
                  <a:srgbClr val="4D4D4D"/>
                </a:solidFill>
                <a:latin typeface="Franklin Gothic Book"/>
                <a:ea typeface="黑体"/>
              </a:endParaRPr>
            </a:p>
          </p:txBody>
        </p:sp>
        <p:sp>
          <p:nvSpPr>
            <p:cNvPr id="19" name="TextBox 131">
              <a:extLst>
                <a:ext uri="{FF2B5EF4-FFF2-40B4-BE49-F238E27FC236}">
                  <a16:creationId xmlns:a16="http://schemas.microsoft.com/office/drawing/2014/main" id="{804862AE-EDBC-40A3-83C5-A02D9D60EAEA}"/>
                </a:ext>
              </a:extLst>
            </p:cNvPr>
            <p:cNvSpPr txBox="1"/>
            <p:nvPr/>
          </p:nvSpPr>
          <p:spPr>
            <a:xfrm>
              <a:off x="3711708" y="1301679"/>
              <a:ext cx="415498" cy="923330"/>
            </a:xfrm>
            <a:prstGeom prst="rect">
              <a:avLst/>
            </a:prstGeom>
            <a:noFill/>
            <a:effectLst/>
          </p:spPr>
          <p:txBody>
            <a:bodyPr wrap="none" rtlCol="0">
              <a:spAutoFit/>
            </a:bodyPr>
            <a:lstStyle/>
            <a:p>
              <a:pPr>
                <a:defRPr/>
              </a:pPr>
              <a:r>
                <a:rPr lang="zh-CN" altLang="en-US" b="1" kern="0" dirty="0">
                  <a:solidFill>
                    <a:schemeClr val="accent6"/>
                  </a:solidFill>
                  <a:latin typeface="微软雅黑" pitchFamily="34" charset="-122"/>
                  <a:ea typeface="微软雅黑" pitchFamily="34" charset="-122"/>
                </a:rPr>
                <a:t>变</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换</a:t>
              </a:r>
            </a:p>
          </p:txBody>
        </p:sp>
        <p:sp>
          <p:nvSpPr>
            <p:cNvPr id="20" name="五边形 132">
              <a:extLst>
                <a:ext uri="{FF2B5EF4-FFF2-40B4-BE49-F238E27FC236}">
                  <a16:creationId xmlns:a16="http://schemas.microsoft.com/office/drawing/2014/main" id="{66370287-66D8-4C4E-BC69-EA5E4B51AB28}"/>
                </a:ext>
              </a:extLst>
            </p:cNvPr>
            <p:cNvSpPr/>
            <p:nvPr/>
          </p:nvSpPr>
          <p:spPr>
            <a:xfrm rot="5400000">
              <a:off x="2873387" y="1611190"/>
              <a:ext cx="1080000" cy="360000"/>
            </a:xfrm>
            <a:prstGeom prst="homePlate">
              <a:avLst/>
            </a:prstGeom>
            <a:solidFill>
              <a:schemeClr val="accent5">
                <a:lumMod val="20000"/>
                <a:lumOff val="80000"/>
              </a:schemeClr>
            </a:solidFill>
            <a:ln w="9525" cap="flat" cmpd="sng" algn="ctr">
              <a:solidFill>
                <a:schemeClr val="accent5"/>
              </a:solidFill>
              <a:prstDash val="solid"/>
            </a:ln>
            <a:effectLst/>
          </p:spPr>
          <p:txBody>
            <a:bodyPr rtlCol="0" anchor="ctr"/>
            <a:lstStyle/>
            <a:p>
              <a:pPr algn="ctr">
                <a:defRPr/>
              </a:pPr>
              <a:endParaRPr lang="zh-CN" altLang="en-US" b="1" kern="0">
                <a:solidFill>
                  <a:srgbClr val="4D4D4D"/>
                </a:solidFill>
                <a:latin typeface="Franklin Gothic Book"/>
                <a:ea typeface="黑体"/>
              </a:endParaRPr>
            </a:p>
          </p:txBody>
        </p:sp>
        <p:sp>
          <p:nvSpPr>
            <p:cNvPr id="21" name="TextBox 133">
              <a:extLst>
                <a:ext uri="{FF2B5EF4-FFF2-40B4-BE49-F238E27FC236}">
                  <a16:creationId xmlns:a16="http://schemas.microsoft.com/office/drawing/2014/main" id="{C27285D3-3CBB-4A2A-87E7-58A0B84C4B08}"/>
                </a:ext>
              </a:extLst>
            </p:cNvPr>
            <p:cNvSpPr txBox="1"/>
            <p:nvPr/>
          </p:nvSpPr>
          <p:spPr>
            <a:xfrm>
              <a:off x="3213048" y="1301680"/>
              <a:ext cx="415498" cy="923330"/>
            </a:xfrm>
            <a:prstGeom prst="rect">
              <a:avLst/>
            </a:prstGeom>
            <a:noFill/>
            <a:effectLst/>
          </p:spPr>
          <p:txBody>
            <a:bodyPr wrap="none" rtlCol="0">
              <a:spAutoFit/>
            </a:bodyPr>
            <a:lstStyle/>
            <a:p>
              <a:pPr>
                <a:defRPr/>
              </a:pPr>
              <a:r>
                <a:rPr lang="zh-CN" altLang="en-US" b="1" kern="0" dirty="0">
                  <a:solidFill>
                    <a:schemeClr val="accent5"/>
                  </a:solidFill>
                  <a:latin typeface="微软雅黑" pitchFamily="34" charset="-122"/>
                  <a:ea typeface="微软雅黑" pitchFamily="34" charset="-122"/>
                </a:rPr>
                <a:t>传</a:t>
              </a:r>
              <a:endParaRPr lang="en-US" altLang="zh-CN" b="1" kern="0" dirty="0">
                <a:solidFill>
                  <a:schemeClr val="accent5"/>
                </a:solidFill>
                <a:latin typeface="微软雅黑" pitchFamily="34" charset="-122"/>
                <a:ea typeface="微软雅黑" pitchFamily="34" charset="-122"/>
              </a:endParaRPr>
            </a:p>
            <a:p>
              <a:pPr>
                <a:defRPr/>
              </a:pPr>
              <a:endParaRPr lang="en-US" altLang="zh-CN" b="1" kern="0" dirty="0">
                <a:solidFill>
                  <a:schemeClr val="accent5"/>
                </a:solidFill>
                <a:latin typeface="微软雅黑" pitchFamily="34" charset="-122"/>
                <a:ea typeface="微软雅黑" pitchFamily="34" charset="-122"/>
              </a:endParaRPr>
            </a:p>
            <a:p>
              <a:pPr>
                <a:defRPr/>
              </a:pPr>
              <a:r>
                <a:rPr lang="zh-CN" altLang="en-US" b="1" kern="0" dirty="0">
                  <a:solidFill>
                    <a:schemeClr val="accent5"/>
                  </a:solidFill>
                  <a:latin typeface="微软雅黑" pitchFamily="34" charset="-122"/>
                  <a:ea typeface="微软雅黑" pitchFamily="34" charset="-122"/>
                </a:rPr>
                <a:t>输</a:t>
              </a:r>
            </a:p>
          </p:txBody>
        </p:sp>
        <p:sp>
          <p:nvSpPr>
            <p:cNvPr id="22" name="五边形 134">
              <a:extLst>
                <a:ext uri="{FF2B5EF4-FFF2-40B4-BE49-F238E27FC236}">
                  <a16:creationId xmlns:a16="http://schemas.microsoft.com/office/drawing/2014/main" id="{C7A15462-8879-4365-AF5C-AC93960F9708}"/>
                </a:ext>
              </a:extLst>
            </p:cNvPr>
            <p:cNvSpPr/>
            <p:nvPr/>
          </p:nvSpPr>
          <p:spPr>
            <a:xfrm rot="5400000">
              <a:off x="3872761" y="1611190"/>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p>
              <a:pPr algn="ctr">
                <a:defRPr/>
              </a:pPr>
              <a:endParaRPr lang="zh-CN" altLang="en-US" b="1" kern="0">
                <a:solidFill>
                  <a:srgbClr val="4D4D4D"/>
                </a:solidFill>
                <a:latin typeface="Franklin Gothic Book"/>
                <a:ea typeface="黑体"/>
              </a:endParaRPr>
            </a:p>
          </p:txBody>
        </p:sp>
        <p:sp>
          <p:nvSpPr>
            <p:cNvPr id="23" name="TextBox 135">
              <a:extLst>
                <a:ext uri="{FF2B5EF4-FFF2-40B4-BE49-F238E27FC236}">
                  <a16:creationId xmlns:a16="http://schemas.microsoft.com/office/drawing/2014/main" id="{65800310-4CC3-42F2-96DA-51A8DBE79E13}"/>
                </a:ext>
              </a:extLst>
            </p:cNvPr>
            <p:cNvSpPr txBox="1"/>
            <p:nvPr/>
          </p:nvSpPr>
          <p:spPr>
            <a:xfrm>
              <a:off x="4209976" y="1301680"/>
              <a:ext cx="415498" cy="923330"/>
            </a:xfrm>
            <a:prstGeom prst="rect">
              <a:avLst/>
            </a:prstGeom>
            <a:noFill/>
            <a:effectLst/>
          </p:spPr>
          <p:txBody>
            <a:bodyPr wrap="none" rtlCol="0">
              <a:spAutoFit/>
            </a:bodyPr>
            <a:lstStyle/>
            <a:p>
              <a:pPr algn="ctr">
                <a:defRPr/>
              </a:pPr>
              <a:r>
                <a:rPr lang="zh-CN" altLang="en-US" b="1" kern="0" dirty="0">
                  <a:solidFill>
                    <a:schemeClr val="accent3"/>
                  </a:solidFill>
                  <a:latin typeface="微软雅黑" pitchFamily="34" charset="-122"/>
                  <a:ea typeface="微软雅黑" pitchFamily="34" charset="-122"/>
                </a:rPr>
                <a:t>存</a:t>
              </a:r>
              <a:endParaRPr lang="en-US" altLang="zh-CN" b="1" kern="0" dirty="0">
                <a:solidFill>
                  <a:schemeClr val="accent3"/>
                </a:solidFill>
                <a:latin typeface="微软雅黑" pitchFamily="34" charset="-122"/>
                <a:ea typeface="微软雅黑" pitchFamily="34" charset="-122"/>
              </a:endParaRPr>
            </a:p>
            <a:p>
              <a:pPr algn="ctr">
                <a:defRPr/>
              </a:pP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储</a:t>
              </a:r>
            </a:p>
          </p:txBody>
        </p:sp>
        <p:cxnSp>
          <p:nvCxnSpPr>
            <p:cNvPr id="24" name="直接连接符 23">
              <a:extLst>
                <a:ext uri="{FF2B5EF4-FFF2-40B4-BE49-F238E27FC236}">
                  <a16:creationId xmlns:a16="http://schemas.microsoft.com/office/drawing/2014/main" id="{483AC58C-3018-4BEA-838D-826ECD3F3F07}"/>
                </a:ext>
              </a:extLst>
            </p:cNvPr>
            <p:cNvCxnSpPr/>
            <p:nvPr/>
          </p:nvCxnSpPr>
          <p:spPr>
            <a:xfrm>
              <a:off x="5133961" y="2263061"/>
              <a:ext cx="0" cy="460800"/>
            </a:xfrm>
            <a:prstGeom prst="line">
              <a:avLst/>
            </a:prstGeom>
            <a:noFill/>
            <a:ln w="12700" cap="flat" cmpd="sng" algn="ctr">
              <a:solidFill>
                <a:schemeClr val="accent5"/>
              </a:solidFill>
              <a:prstDash val="solid"/>
            </a:ln>
            <a:effectLst/>
          </p:spPr>
        </p:cxnSp>
        <p:cxnSp>
          <p:nvCxnSpPr>
            <p:cNvPr id="25" name="直接连接符 24">
              <a:extLst>
                <a:ext uri="{FF2B5EF4-FFF2-40B4-BE49-F238E27FC236}">
                  <a16:creationId xmlns:a16="http://schemas.microsoft.com/office/drawing/2014/main" id="{BE6E1D7F-175A-4D92-860A-5657EA88DE22}"/>
                </a:ext>
              </a:extLst>
            </p:cNvPr>
            <p:cNvCxnSpPr/>
            <p:nvPr/>
          </p:nvCxnSpPr>
          <p:spPr>
            <a:xfrm>
              <a:off x="5634427" y="2264176"/>
              <a:ext cx="0" cy="460800"/>
            </a:xfrm>
            <a:prstGeom prst="line">
              <a:avLst/>
            </a:prstGeom>
            <a:noFill/>
            <a:ln w="12700" cap="flat" cmpd="sng" algn="ctr">
              <a:solidFill>
                <a:schemeClr val="accent4"/>
              </a:solidFill>
              <a:prstDash val="solid"/>
            </a:ln>
            <a:effectLst/>
          </p:spPr>
        </p:cxnSp>
        <p:cxnSp>
          <p:nvCxnSpPr>
            <p:cNvPr id="26" name="直接连接符 25">
              <a:extLst>
                <a:ext uri="{FF2B5EF4-FFF2-40B4-BE49-F238E27FC236}">
                  <a16:creationId xmlns:a16="http://schemas.microsoft.com/office/drawing/2014/main" id="{3187398B-BFA6-4B7D-85C8-09A966068CF5}"/>
                </a:ext>
              </a:extLst>
            </p:cNvPr>
            <p:cNvCxnSpPr/>
            <p:nvPr/>
          </p:nvCxnSpPr>
          <p:spPr>
            <a:xfrm>
              <a:off x="6142649" y="2263061"/>
              <a:ext cx="0" cy="460800"/>
            </a:xfrm>
            <a:prstGeom prst="line">
              <a:avLst/>
            </a:prstGeom>
            <a:noFill/>
            <a:ln w="12700" cap="flat" cmpd="sng" algn="ctr">
              <a:solidFill>
                <a:schemeClr val="accent4"/>
              </a:solidFill>
              <a:prstDash val="solid"/>
            </a:ln>
            <a:effectLst/>
          </p:spPr>
        </p:cxnSp>
        <p:cxnSp>
          <p:nvCxnSpPr>
            <p:cNvPr id="27" name="直接连接符 26">
              <a:extLst>
                <a:ext uri="{FF2B5EF4-FFF2-40B4-BE49-F238E27FC236}">
                  <a16:creationId xmlns:a16="http://schemas.microsoft.com/office/drawing/2014/main" id="{22B7B636-FF4D-4134-8B93-F032BFB4F650}"/>
                </a:ext>
              </a:extLst>
            </p:cNvPr>
            <p:cNvCxnSpPr/>
            <p:nvPr/>
          </p:nvCxnSpPr>
          <p:spPr>
            <a:xfrm flipH="1">
              <a:off x="6641302" y="2263061"/>
              <a:ext cx="0" cy="460800"/>
            </a:xfrm>
            <a:prstGeom prst="line">
              <a:avLst/>
            </a:prstGeom>
            <a:noFill/>
            <a:ln w="12700" cap="flat" cmpd="sng" algn="ctr">
              <a:solidFill>
                <a:schemeClr val="accent4"/>
              </a:solidFill>
              <a:prstDash val="solid"/>
            </a:ln>
            <a:effectLst/>
          </p:spPr>
        </p:cxnSp>
        <p:sp>
          <p:nvSpPr>
            <p:cNvPr id="28" name="五边形 144">
              <a:extLst>
                <a:ext uri="{FF2B5EF4-FFF2-40B4-BE49-F238E27FC236}">
                  <a16:creationId xmlns:a16="http://schemas.microsoft.com/office/drawing/2014/main" id="{5FAE6372-8CF1-41E4-81D2-E0A8AE540792}"/>
                </a:ext>
              </a:extLst>
            </p:cNvPr>
            <p:cNvSpPr/>
            <p:nvPr/>
          </p:nvSpPr>
          <p:spPr>
            <a:xfrm rot="5400000">
              <a:off x="5604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CN" altLang="en-US" b="1" kern="0">
                <a:solidFill>
                  <a:srgbClr val="4D4D4D"/>
                </a:solidFill>
                <a:latin typeface="Franklin Gothic Book"/>
                <a:ea typeface="黑体"/>
              </a:endParaRPr>
            </a:p>
          </p:txBody>
        </p:sp>
        <p:sp>
          <p:nvSpPr>
            <p:cNvPr id="29" name="TextBox 145">
              <a:extLst>
                <a:ext uri="{FF2B5EF4-FFF2-40B4-BE49-F238E27FC236}">
                  <a16:creationId xmlns:a16="http://schemas.microsoft.com/office/drawing/2014/main" id="{23517BE5-1634-48E3-AF49-FB48A8477CE0}"/>
                </a:ext>
              </a:extLst>
            </p:cNvPr>
            <p:cNvSpPr txBox="1"/>
            <p:nvPr/>
          </p:nvSpPr>
          <p:spPr>
            <a:xfrm>
              <a:off x="5938814" y="1296268"/>
              <a:ext cx="415498" cy="923330"/>
            </a:xfrm>
            <a:prstGeom prst="rect">
              <a:avLst/>
            </a:prstGeom>
            <a:noFill/>
            <a:effectLst/>
          </p:spPr>
          <p:txBody>
            <a:bodyPr wrap="none" rtlCol="0">
              <a:spAutoFit/>
            </a:bodyPr>
            <a:lstStyle/>
            <a:p>
              <a:pPr>
                <a:defRPr/>
              </a:pPr>
              <a:r>
                <a:rPr lang="zh-CN" altLang="en-US" b="1" kern="0" dirty="0">
                  <a:solidFill>
                    <a:schemeClr val="accent4"/>
                  </a:solidFill>
                  <a:latin typeface="微软雅黑" pitchFamily="34" charset="-122"/>
                  <a:ea typeface="微软雅黑" pitchFamily="34" charset="-122"/>
                </a:rPr>
                <a:t>利</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用</a:t>
              </a:r>
            </a:p>
          </p:txBody>
        </p:sp>
        <p:sp>
          <p:nvSpPr>
            <p:cNvPr id="30" name="五边形 146">
              <a:extLst>
                <a:ext uri="{FF2B5EF4-FFF2-40B4-BE49-F238E27FC236}">
                  <a16:creationId xmlns:a16="http://schemas.microsoft.com/office/drawing/2014/main" id="{71B67E71-A20D-4D9E-A18B-E178C2B4AC76}"/>
                </a:ext>
              </a:extLst>
            </p:cNvPr>
            <p:cNvSpPr/>
            <p:nvPr/>
          </p:nvSpPr>
          <p:spPr>
            <a:xfrm rot="5400000">
              <a:off x="5100493"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CN" altLang="en-US" b="1" kern="0">
                <a:solidFill>
                  <a:srgbClr val="4D4D4D"/>
                </a:solidFill>
                <a:latin typeface="Franklin Gothic Book"/>
                <a:ea typeface="黑体"/>
              </a:endParaRPr>
            </a:p>
          </p:txBody>
        </p:sp>
        <p:sp>
          <p:nvSpPr>
            <p:cNvPr id="31" name="TextBox 147">
              <a:extLst>
                <a:ext uri="{FF2B5EF4-FFF2-40B4-BE49-F238E27FC236}">
                  <a16:creationId xmlns:a16="http://schemas.microsoft.com/office/drawing/2014/main" id="{CFC4D447-D77D-4E57-8C73-F11B173A9759}"/>
                </a:ext>
              </a:extLst>
            </p:cNvPr>
            <p:cNvSpPr txBox="1"/>
            <p:nvPr/>
          </p:nvSpPr>
          <p:spPr>
            <a:xfrm>
              <a:off x="5440154" y="1296269"/>
              <a:ext cx="415498" cy="923330"/>
            </a:xfrm>
            <a:prstGeom prst="rect">
              <a:avLst/>
            </a:prstGeom>
            <a:noFill/>
            <a:effectLst/>
          </p:spPr>
          <p:txBody>
            <a:bodyPr wrap="none" rtlCol="0">
              <a:spAutoFit/>
            </a:bodyPr>
            <a:lstStyle/>
            <a:p>
              <a:pPr>
                <a:defRPr/>
              </a:pPr>
              <a:r>
                <a:rPr lang="zh-CN" altLang="en-US" b="1" kern="0" dirty="0">
                  <a:solidFill>
                    <a:schemeClr val="accent4"/>
                  </a:solidFill>
                  <a:latin typeface="微软雅黑" pitchFamily="34" charset="-122"/>
                  <a:ea typeface="微软雅黑" pitchFamily="34" charset="-122"/>
                </a:rPr>
                <a:t>处</a:t>
              </a:r>
              <a:endParaRPr lang="en-US" altLang="zh-CN" b="1" kern="0" dirty="0">
                <a:solidFill>
                  <a:schemeClr val="accent4"/>
                </a:solidFill>
                <a:latin typeface="微软雅黑" pitchFamily="34" charset="-122"/>
                <a:ea typeface="微软雅黑" pitchFamily="34" charset="-122"/>
              </a:endParaRPr>
            </a:p>
            <a:p>
              <a:pPr>
                <a:defRPr/>
              </a:pPr>
              <a:endParaRPr lang="en-US" altLang="zh-CN" b="1" kern="0" dirty="0">
                <a:solidFill>
                  <a:schemeClr val="accent4"/>
                </a:solidFill>
                <a:latin typeface="微软雅黑" pitchFamily="34" charset="-122"/>
                <a:ea typeface="微软雅黑" pitchFamily="34" charset="-122"/>
              </a:endParaRPr>
            </a:p>
            <a:p>
              <a:pPr>
                <a:defRPr/>
              </a:pPr>
              <a:r>
                <a:rPr lang="zh-CN" altLang="en-US" b="1" kern="0" dirty="0">
                  <a:solidFill>
                    <a:schemeClr val="accent4"/>
                  </a:solidFill>
                  <a:latin typeface="微软雅黑" pitchFamily="34" charset="-122"/>
                  <a:ea typeface="微软雅黑" pitchFamily="34" charset="-122"/>
                </a:rPr>
                <a:t>理</a:t>
              </a:r>
            </a:p>
          </p:txBody>
        </p:sp>
        <p:sp>
          <p:nvSpPr>
            <p:cNvPr id="32" name="五边形 148">
              <a:extLst>
                <a:ext uri="{FF2B5EF4-FFF2-40B4-BE49-F238E27FC236}">
                  <a16:creationId xmlns:a16="http://schemas.microsoft.com/office/drawing/2014/main" id="{DF20A1A4-9462-4891-AAB2-5B322A6AFF77}"/>
                </a:ext>
              </a:extLst>
            </p:cNvPr>
            <p:cNvSpPr/>
            <p:nvPr/>
          </p:nvSpPr>
          <p:spPr>
            <a:xfrm rot="5400000">
              <a:off x="6099867" y="1605779"/>
              <a:ext cx="1080000" cy="360000"/>
            </a:xfrm>
            <a:prstGeom prst="homePlate">
              <a:avLst/>
            </a:prstGeom>
            <a:solidFill>
              <a:schemeClr val="accent4">
                <a:lumMod val="20000"/>
                <a:lumOff val="80000"/>
              </a:schemeClr>
            </a:solidFill>
            <a:ln>
              <a:solidFill>
                <a:schemeClr val="accent4"/>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zh-CN" altLang="en-US" b="1" kern="0">
                <a:solidFill>
                  <a:srgbClr val="4D4D4D"/>
                </a:solidFill>
                <a:latin typeface="Franklin Gothic Book"/>
                <a:ea typeface="黑体"/>
              </a:endParaRPr>
            </a:p>
          </p:txBody>
        </p:sp>
        <p:sp>
          <p:nvSpPr>
            <p:cNvPr id="33" name="TextBox 149">
              <a:extLst>
                <a:ext uri="{FF2B5EF4-FFF2-40B4-BE49-F238E27FC236}">
                  <a16:creationId xmlns:a16="http://schemas.microsoft.com/office/drawing/2014/main" id="{0B687C94-64FF-4C69-B031-6D55E3F8835A}"/>
                </a:ext>
              </a:extLst>
            </p:cNvPr>
            <p:cNvSpPr txBox="1"/>
            <p:nvPr/>
          </p:nvSpPr>
          <p:spPr>
            <a:xfrm>
              <a:off x="6444397" y="1296269"/>
              <a:ext cx="415498" cy="923330"/>
            </a:xfrm>
            <a:prstGeom prst="rect">
              <a:avLst/>
            </a:prstGeom>
            <a:noFill/>
            <a:effectLst/>
          </p:spPr>
          <p:txBody>
            <a:bodyPr wrap="none" rtlCol="0">
              <a:spAutoFit/>
            </a:bodyPr>
            <a:lstStyle/>
            <a:p>
              <a:pPr algn="ctr">
                <a:defRPr/>
              </a:pPr>
              <a:r>
                <a:rPr lang="zh-CN" altLang="en-US" b="1" kern="0" dirty="0">
                  <a:solidFill>
                    <a:schemeClr val="accent4"/>
                  </a:solidFill>
                  <a:latin typeface="微软雅黑" pitchFamily="34" charset="-122"/>
                  <a:ea typeface="微软雅黑" pitchFamily="34" charset="-122"/>
                </a:rPr>
                <a:t>认</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知</a:t>
              </a:r>
            </a:p>
          </p:txBody>
        </p:sp>
        <p:cxnSp>
          <p:nvCxnSpPr>
            <p:cNvPr id="34" name="直接连接符 33">
              <a:extLst>
                <a:ext uri="{FF2B5EF4-FFF2-40B4-BE49-F238E27FC236}">
                  <a16:creationId xmlns:a16="http://schemas.microsoft.com/office/drawing/2014/main" id="{9353528F-A39B-4BCD-B6E5-11625265D794}"/>
                </a:ext>
              </a:extLst>
            </p:cNvPr>
            <p:cNvCxnSpPr/>
            <p:nvPr/>
          </p:nvCxnSpPr>
          <p:spPr>
            <a:xfrm flipH="1" flipV="1">
              <a:off x="3086126" y="3017129"/>
              <a:ext cx="0" cy="460800"/>
            </a:xfrm>
            <a:prstGeom prst="line">
              <a:avLst/>
            </a:prstGeom>
            <a:noFill/>
            <a:ln w="12700" cap="flat" cmpd="sng" algn="ctr">
              <a:solidFill>
                <a:schemeClr val="accent6"/>
              </a:solidFill>
              <a:prstDash val="solid"/>
            </a:ln>
            <a:effectLst/>
          </p:spPr>
        </p:cxnSp>
        <p:cxnSp>
          <p:nvCxnSpPr>
            <p:cNvPr id="35" name="直接连接符 34">
              <a:extLst>
                <a:ext uri="{FF2B5EF4-FFF2-40B4-BE49-F238E27FC236}">
                  <a16:creationId xmlns:a16="http://schemas.microsoft.com/office/drawing/2014/main" id="{9368C96D-BF85-4BB6-A456-B156F6875B08}"/>
                </a:ext>
              </a:extLst>
            </p:cNvPr>
            <p:cNvCxnSpPr/>
            <p:nvPr/>
          </p:nvCxnSpPr>
          <p:spPr>
            <a:xfrm flipH="1" flipV="1">
              <a:off x="3661607" y="3022094"/>
              <a:ext cx="0" cy="460800"/>
            </a:xfrm>
            <a:prstGeom prst="line">
              <a:avLst/>
            </a:prstGeom>
            <a:noFill/>
            <a:ln w="12700" cap="flat" cmpd="sng" algn="ctr">
              <a:solidFill>
                <a:schemeClr val="accent6"/>
              </a:solidFill>
              <a:prstDash val="solid"/>
            </a:ln>
            <a:effectLst/>
          </p:spPr>
        </p:cxnSp>
        <p:cxnSp>
          <p:nvCxnSpPr>
            <p:cNvPr id="36" name="直接连接符 35">
              <a:extLst>
                <a:ext uri="{FF2B5EF4-FFF2-40B4-BE49-F238E27FC236}">
                  <a16:creationId xmlns:a16="http://schemas.microsoft.com/office/drawing/2014/main" id="{AC627678-8A1B-4F26-BE7E-6ADD3FE13613}"/>
                </a:ext>
              </a:extLst>
            </p:cNvPr>
            <p:cNvCxnSpPr/>
            <p:nvPr/>
          </p:nvCxnSpPr>
          <p:spPr>
            <a:xfrm flipV="1">
              <a:off x="4227825" y="3023795"/>
              <a:ext cx="0" cy="460800"/>
            </a:xfrm>
            <a:prstGeom prst="line">
              <a:avLst/>
            </a:prstGeom>
            <a:noFill/>
            <a:ln w="12700" cap="flat" cmpd="sng" algn="ctr">
              <a:solidFill>
                <a:schemeClr val="accent3"/>
              </a:solidFill>
              <a:prstDash val="solid"/>
            </a:ln>
            <a:effectLst/>
          </p:spPr>
        </p:cxnSp>
        <p:cxnSp>
          <p:nvCxnSpPr>
            <p:cNvPr id="37" name="直接连接符 36">
              <a:extLst>
                <a:ext uri="{FF2B5EF4-FFF2-40B4-BE49-F238E27FC236}">
                  <a16:creationId xmlns:a16="http://schemas.microsoft.com/office/drawing/2014/main" id="{C5B92C8B-207B-4749-9D70-4F871BFB2ED4}"/>
                </a:ext>
              </a:extLst>
            </p:cNvPr>
            <p:cNvCxnSpPr/>
            <p:nvPr/>
          </p:nvCxnSpPr>
          <p:spPr>
            <a:xfrm flipV="1">
              <a:off x="5920772" y="3023795"/>
              <a:ext cx="0" cy="460800"/>
            </a:xfrm>
            <a:prstGeom prst="line">
              <a:avLst/>
            </a:prstGeom>
            <a:noFill/>
            <a:ln w="12700" cap="flat" cmpd="sng" algn="ctr">
              <a:solidFill>
                <a:schemeClr val="accent4"/>
              </a:solidFill>
              <a:prstDash val="solid"/>
            </a:ln>
            <a:effectLst/>
          </p:spPr>
        </p:cxnSp>
        <p:sp>
          <p:nvSpPr>
            <p:cNvPr id="38" name="左右箭头 155">
              <a:extLst>
                <a:ext uri="{FF2B5EF4-FFF2-40B4-BE49-F238E27FC236}">
                  <a16:creationId xmlns:a16="http://schemas.microsoft.com/office/drawing/2014/main" id="{CA633000-4FE9-4100-BBFE-903ADA1A5AFD}"/>
                </a:ext>
              </a:extLst>
            </p:cNvPr>
            <p:cNvSpPr/>
            <p:nvPr/>
          </p:nvSpPr>
          <p:spPr>
            <a:xfrm>
              <a:off x="4630746" y="2709917"/>
              <a:ext cx="2493390"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p>
              <a:pPr algn="ctr">
                <a:defRPr/>
              </a:pPr>
              <a:endParaRPr lang="zh-CN" altLang="en-US" b="1" kern="0">
                <a:solidFill>
                  <a:sysClr val="window" lastClr="FFFFFF"/>
                </a:solidFill>
                <a:latin typeface="Franklin Gothic Book"/>
                <a:ea typeface="黑体"/>
              </a:endParaRPr>
            </a:p>
          </p:txBody>
        </p:sp>
        <p:sp>
          <p:nvSpPr>
            <p:cNvPr id="39" name="左右箭头 156">
              <a:extLst>
                <a:ext uri="{FF2B5EF4-FFF2-40B4-BE49-F238E27FC236}">
                  <a16:creationId xmlns:a16="http://schemas.microsoft.com/office/drawing/2014/main" id="{79B84E20-526D-4B4D-82E1-40F6A36DC831}"/>
                </a:ext>
              </a:extLst>
            </p:cNvPr>
            <p:cNvSpPr/>
            <p:nvPr/>
          </p:nvSpPr>
          <p:spPr>
            <a:xfrm>
              <a:off x="2427473" y="2709917"/>
              <a:ext cx="2503522" cy="360000"/>
            </a:xfrm>
            <a:prstGeom prst="leftRightArrow">
              <a:avLst>
                <a:gd name="adj1" fmla="val 98819"/>
                <a:gd name="adj2" fmla="val 82143"/>
              </a:avLst>
            </a:prstGeom>
            <a:solidFill>
              <a:schemeClr val="accent5"/>
            </a:solidFill>
            <a:ln w="9525" cap="flat" cmpd="sng" algn="ctr">
              <a:solidFill>
                <a:schemeClr val="accent5"/>
              </a:solidFill>
              <a:prstDash val="solid"/>
            </a:ln>
            <a:effectLst/>
          </p:spPr>
          <p:txBody>
            <a:bodyPr rtlCol="0" anchor="ctr"/>
            <a:lstStyle/>
            <a:p>
              <a:pPr algn="ctr">
                <a:defRPr/>
              </a:pPr>
              <a:endParaRPr lang="zh-CN" altLang="en-US" b="1" kern="0">
                <a:solidFill>
                  <a:sysClr val="windowText" lastClr="000000"/>
                </a:solidFill>
                <a:latin typeface="Franklin Gothic Book"/>
                <a:ea typeface="黑体"/>
              </a:endParaRPr>
            </a:p>
          </p:txBody>
        </p:sp>
        <p:sp>
          <p:nvSpPr>
            <p:cNvPr id="40" name="五边形 157">
              <a:extLst>
                <a:ext uri="{FF2B5EF4-FFF2-40B4-BE49-F238E27FC236}">
                  <a16:creationId xmlns:a16="http://schemas.microsoft.com/office/drawing/2014/main" id="{C5F3DF9D-2C5E-4A13-83F3-4CEB8C5BB124}"/>
                </a:ext>
              </a:extLst>
            </p:cNvPr>
            <p:cNvSpPr/>
            <p:nvPr/>
          </p:nvSpPr>
          <p:spPr>
            <a:xfrm rot="16200000">
              <a:off x="3687127" y="3807061"/>
              <a:ext cx="1080000" cy="360000"/>
            </a:xfrm>
            <a:prstGeom prst="homePlate">
              <a:avLst/>
            </a:prstGeom>
            <a:solidFill>
              <a:schemeClr val="accent3">
                <a:lumMod val="20000"/>
                <a:lumOff val="80000"/>
              </a:schemeClr>
            </a:solidFill>
            <a:ln w="9525" cap="flat" cmpd="sng" algn="ctr">
              <a:solidFill>
                <a:schemeClr val="accent3"/>
              </a:solidFill>
              <a:prstDash val="solid"/>
            </a:ln>
            <a:effectLst/>
          </p:spPr>
          <p:txBody>
            <a:bodyPr rtlCol="0" anchor="ctr"/>
            <a:lstStyle/>
            <a:p>
              <a:pPr algn="ctr">
                <a:defRPr/>
              </a:pPr>
              <a:endParaRPr lang="zh-CN" altLang="en-US" b="1" kern="0">
                <a:solidFill>
                  <a:schemeClr val="accent3"/>
                </a:solidFill>
                <a:latin typeface="Franklin Gothic Book"/>
                <a:ea typeface="黑体"/>
              </a:endParaRPr>
            </a:p>
          </p:txBody>
        </p:sp>
        <p:sp>
          <p:nvSpPr>
            <p:cNvPr id="41" name="TextBox 158">
              <a:extLst>
                <a:ext uri="{FF2B5EF4-FFF2-40B4-BE49-F238E27FC236}">
                  <a16:creationId xmlns:a16="http://schemas.microsoft.com/office/drawing/2014/main" id="{6280E959-150F-4A4E-A273-C3597502A1F5}"/>
                </a:ext>
              </a:extLst>
            </p:cNvPr>
            <p:cNvSpPr txBox="1"/>
            <p:nvPr/>
          </p:nvSpPr>
          <p:spPr>
            <a:xfrm>
              <a:off x="4026570" y="3598804"/>
              <a:ext cx="415498" cy="923330"/>
            </a:xfrm>
            <a:prstGeom prst="rect">
              <a:avLst/>
            </a:prstGeom>
            <a:noFill/>
            <a:effectLst/>
          </p:spPr>
          <p:txBody>
            <a:bodyPr wrap="none" rtlCol="0">
              <a:spAutoFit/>
            </a:bodyPr>
            <a:lstStyle/>
            <a:p>
              <a:pPr algn="ctr">
                <a:defRPr/>
              </a:pPr>
              <a:r>
                <a:rPr lang="zh-CN" altLang="en-US" b="1" kern="0" dirty="0">
                  <a:solidFill>
                    <a:schemeClr val="accent3"/>
                  </a:solidFill>
                  <a:latin typeface="微软雅黑" pitchFamily="34" charset="-122"/>
                  <a:ea typeface="微软雅黑" pitchFamily="34" charset="-122"/>
                </a:rPr>
                <a:t>处</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理</a:t>
              </a:r>
              <a:endParaRPr lang="en-US" altLang="zh-CN" b="1" kern="0" dirty="0">
                <a:solidFill>
                  <a:schemeClr val="accent3"/>
                </a:solidFill>
                <a:latin typeface="微软雅黑" pitchFamily="34" charset="-122"/>
                <a:ea typeface="微软雅黑" pitchFamily="34" charset="-122"/>
              </a:endParaRPr>
            </a:p>
            <a:p>
              <a:pPr algn="ctr">
                <a:defRPr/>
              </a:pPr>
              <a:r>
                <a:rPr lang="zh-CN" altLang="en-US" b="1" kern="0" dirty="0">
                  <a:solidFill>
                    <a:schemeClr val="accent3"/>
                  </a:solidFill>
                  <a:latin typeface="微软雅黑" pitchFamily="34" charset="-122"/>
                  <a:ea typeface="微软雅黑" pitchFamily="34" charset="-122"/>
                </a:rPr>
                <a:t>器</a:t>
              </a:r>
            </a:p>
          </p:txBody>
        </p:sp>
        <p:sp>
          <p:nvSpPr>
            <p:cNvPr id="42" name="五边形 159">
              <a:extLst>
                <a:ext uri="{FF2B5EF4-FFF2-40B4-BE49-F238E27FC236}">
                  <a16:creationId xmlns:a16="http://schemas.microsoft.com/office/drawing/2014/main" id="{DBB6130A-0F21-4243-99FD-DB5DF45FAF55}"/>
                </a:ext>
              </a:extLst>
            </p:cNvPr>
            <p:cNvSpPr/>
            <p:nvPr/>
          </p:nvSpPr>
          <p:spPr>
            <a:xfrm rot="16200000">
              <a:off x="2543753" y="3807061"/>
              <a:ext cx="1080000" cy="360000"/>
            </a:xfrm>
            <a:prstGeom prst="homePlate">
              <a:avLst/>
            </a:prstGeom>
            <a:solidFill>
              <a:schemeClr val="accent6">
                <a:lumMod val="20000"/>
                <a:lumOff val="80000"/>
              </a:schemeClr>
            </a:solidFill>
            <a:ln w="9525" cap="flat" cmpd="sng" algn="ctr">
              <a:solidFill>
                <a:schemeClr val="accent6"/>
              </a:solidFill>
              <a:prstDash val="solid"/>
            </a:ln>
            <a:effectLst/>
          </p:spPr>
          <p:txBody>
            <a:bodyPr rtlCol="0" anchor="ctr"/>
            <a:lstStyle/>
            <a:p>
              <a:pPr algn="ctr">
                <a:defRPr/>
              </a:pPr>
              <a:endParaRPr lang="zh-CN" altLang="en-US" b="1" kern="0">
                <a:solidFill>
                  <a:srgbClr val="4D4D4D"/>
                </a:solidFill>
                <a:latin typeface="Franklin Gothic Book"/>
                <a:ea typeface="黑体"/>
              </a:endParaRPr>
            </a:p>
          </p:txBody>
        </p:sp>
        <p:sp>
          <p:nvSpPr>
            <p:cNvPr id="43" name="TextBox 160">
              <a:extLst>
                <a:ext uri="{FF2B5EF4-FFF2-40B4-BE49-F238E27FC236}">
                  <a16:creationId xmlns:a16="http://schemas.microsoft.com/office/drawing/2014/main" id="{DF9DA92E-721F-49AD-B0DC-9D76C55EF202}"/>
                </a:ext>
              </a:extLst>
            </p:cNvPr>
            <p:cNvSpPr txBox="1"/>
            <p:nvPr/>
          </p:nvSpPr>
          <p:spPr>
            <a:xfrm>
              <a:off x="2877967" y="3598804"/>
              <a:ext cx="415498" cy="923330"/>
            </a:xfrm>
            <a:prstGeom prst="rect">
              <a:avLst/>
            </a:prstGeom>
            <a:noFill/>
            <a:effectLst/>
          </p:spPr>
          <p:txBody>
            <a:bodyPr wrap="none" rtlCol="0">
              <a:spAutoFit/>
            </a:bodyPr>
            <a:lstStyle/>
            <a:p>
              <a:pPr>
                <a:defRPr/>
              </a:pPr>
              <a:r>
                <a:rPr lang="zh-CN" altLang="en-US" b="1" kern="0" dirty="0">
                  <a:solidFill>
                    <a:schemeClr val="accent6"/>
                  </a:solidFill>
                  <a:latin typeface="微软雅黑" pitchFamily="34" charset="-122"/>
                  <a:ea typeface="微软雅黑" pitchFamily="34" charset="-122"/>
                </a:rPr>
                <a:t>器</a:t>
              </a:r>
              <a:endParaRPr lang="en-US" altLang="zh-CN" b="1" kern="0" dirty="0">
                <a:solidFill>
                  <a:schemeClr val="accent6"/>
                </a:solidFill>
                <a:latin typeface="微软雅黑" pitchFamily="34" charset="-122"/>
                <a:ea typeface="微软雅黑" pitchFamily="34" charset="-122"/>
              </a:endParaRPr>
            </a:p>
            <a:p>
              <a:pPr>
                <a:defRPr/>
              </a:pPr>
              <a:endParaRPr lang="en-US" altLang="zh-CN" b="1" kern="0" dirty="0">
                <a:solidFill>
                  <a:schemeClr val="accent6"/>
                </a:solidFill>
                <a:latin typeface="微软雅黑" pitchFamily="34" charset="-122"/>
                <a:ea typeface="微软雅黑" pitchFamily="34" charset="-122"/>
              </a:endParaRPr>
            </a:p>
            <a:p>
              <a:pPr>
                <a:defRPr/>
              </a:pPr>
              <a:r>
                <a:rPr lang="zh-CN" altLang="en-US" b="1" kern="0" dirty="0">
                  <a:solidFill>
                    <a:schemeClr val="accent6"/>
                  </a:solidFill>
                  <a:latin typeface="微软雅黑" pitchFamily="34" charset="-122"/>
                  <a:ea typeface="微软雅黑" pitchFamily="34" charset="-122"/>
                </a:rPr>
                <a:t>件</a:t>
              </a:r>
            </a:p>
          </p:txBody>
        </p:sp>
        <p:sp>
          <p:nvSpPr>
            <p:cNvPr id="44" name="圆角矩形 163">
              <a:extLst>
                <a:ext uri="{FF2B5EF4-FFF2-40B4-BE49-F238E27FC236}">
                  <a16:creationId xmlns:a16="http://schemas.microsoft.com/office/drawing/2014/main" id="{9EC000CF-9364-41F3-938E-ED0158261ACF}"/>
                </a:ext>
              </a:extLst>
            </p:cNvPr>
            <p:cNvSpPr/>
            <p:nvPr/>
          </p:nvSpPr>
          <p:spPr>
            <a:xfrm>
              <a:off x="697582" y="2694752"/>
              <a:ext cx="1080000" cy="360000"/>
            </a:xfrm>
            <a:prstGeom prst="roundRect">
              <a:avLst>
                <a:gd name="adj" fmla="val 50000"/>
              </a:avLst>
            </a:prstGeom>
            <a:solidFill>
              <a:schemeClr val="accent5"/>
            </a:solidFill>
            <a:ln w="9525" cap="flat" cmpd="sng" algn="ctr">
              <a:solidFill>
                <a:schemeClr val="accent5"/>
              </a:solidFill>
              <a:prstDash val="solid"/>
            </a:ln>
            <a:effectLst/>
          </p:spPr>
          <p:txBody>
            <a:bodyPr rtlCol="0" anchor="ctr"/>
            <a:lstStyle/>
            <a:p>
              <a:pPr algn="ctr">
                <a:defRPr/>
              </a:pPr>
              <a:endParaRPr lang="zh-CN" altLang="en-US" b="1" kern="0">
                <a:solidFill>
                  <a:sysClr val="windowText" lastClr="000000"/>
                </a:solidFill>
                <a:latin typeface="Franklin Gothic Book"/>
                <a:ea typeface="黑体"/>
              </a:endParaRPr>
            </a:p>
          </p:txBody>
        </p:sp>
        <p:sp>
          <p:nvSpPr>
            <p:cNvPr id="45" name="TextBox 164">
              <a:extLst>
                <a:ext uri="{FF2B5EF4-FFF2-40B4-BE49-F238E27FC236}">
                  <a16:creationId xmlns:a16="http://schemas.microsoft.com/office/drawing/2014/main" id="{A5AF18D5-F19D-4111-B74E-96AA566360CA}"/>
                </a:ext>
              </a:extLst>
            </p:cNvPr>
            <p:cNvSpPr txBox="1"/>
            <p:nvPr/>
          </p:nvSpPr>
          <p:spPr>
            <a:xfrm>
              <a:off x="737724" y="2689018"/>
              <a:ext cx="986577" cy="395319"/>
            </a:xfrm>
            <a:prstGeom prst="rect">
              <a:avLst/>
            </a:prstGeom>
            <a:noFill/>
            <a:effectLst/>
          </p:spPr>
          <p:txBody>
            <a:bodyPr wrap="square" rtlCol="0">
              <a:spAutoFit/>
            </a:bodyPr>
            <a:lstStyle/>
            <a:p>
              <a:pPr algn="ctr">
                <a:defRPr/>
              </a:pPr>
              <a:r>
                <a:rPr lang="zh-CN" altLang="en-US" b="1" kern="0" dirty="0">
                  <a:solidFill>
                    <a:schemeClr val="bg1"/>
                  </a:solidFill>
                  <a:latin typeface="微软雅黑" pitchFamily="34" charset="-122"/>
                  <a:ea typeface="微软雅黑" pitchFamily="34" charset="-122"/>
                </a:rPr>
                <a:t>场与波</a:t>
              </a:r>
            </a:p>
          </p:txBody>
        </p:sp>
        <p:cxnSp>
          <p:nvCxnSpPr>
            <p:cNvPr id="46" name="肘形连接符 165">
              <a:extLst>
                <a:ext uri="{FF2B5EF4-FFF2-40B4-BE49-F238E27FC236}">
                  <a16:creationId xmlns:a16="http://schemas.microsoft.com/office/drawing/2014/main" id="{4E3CC52A-4239-4708-A204-2180E883BEAE}"/>
                </a:ext>
              </a:extLst>
            </p:cNvPr>
            <p:cNvCxnSpPr>
              <a:cxnSpLocks/>
            </p:cNvCxnSpPr>
            <p:nvPr/>
          </p:nvCxnSpPr>
          <p:spPr>
            <a:xfrm flipV="1">
              <a:off x="1763100" y="2900180"/>
              <a:ext cx="693596" cy="0"/>
            </a:xfrm>
            <a:prstGeom prst="bentConnector3">
              <a:avLst>
                <a:gd name="adj1" fmla="val 50000"/>
              </a:avLst>
            </a:prstGeom>
            <a:noFill/>
            <a:ln w="19050" cap="flat" cmpd="sng" algn="ctr">
              <a:solidFill>
                <a:schemeClr val="accent5"/>
              </a:solidFill>
              <a:prstDash val="solid"/>
            </a:ln>
            <a:effectLst/>
          </p:spPr>
        </p:cxnSp>
        <p:sp>
          <p:nvSpPr>
            <p:cNvPr id="47" name="五边形 168">
              <a:extLst>
                <a:ext uri="{FF2B5EF4-FFF2-40B4-BE49-F238E27FC236}">
                  <a16:creationId xmlns:a16="http://schemas.microsoft.com/office/drawing/2014/main" id="{95C0202B-C4E2-49F1-8284-CED3970D57AE}"/>
                </a:ext>
              </a:extLst>
            </p:cNvPr>
            <p:cNvSpPr/>
            <p:nvPr/>
          </p:nvSpPr>
          <p:spPr>
            <a:xfrm rot="16200000">
              <a:off x="5376982" y="3807061"/>
              <a:ext cx="1080000" cy="360000"/>
            </a:xfrm>
            <a:prstGeom prst="homePlate">
              <a:avLst/>
            </a:prstGeom>
            <a:solidFill>
              <a:schemeClr val="accent4">
                <a:lumMod val="20000"/>
                <a:lumOff val="80000"/>
              </a:schemeClr>
            </a:solidFill>
            <a:ln w="9525" cap="flat" cmpd="sng" algn="ctr">
              <a:solidFill>
                <a:schemeClr val="accent4"/>
              </a:solidFill>
              <a:prstDash val="solid"/>
            </a:ln>
            <a:effectLst/>
          </p:spPr>
          <p:txBody>
            <a:bodyPr rtlCol="0" anchor="ctr"/>
            <a:lstStyle/>
            <a:p>
              <a:pPr algn="ctr">
                <a:defRPr/>
              </a:pPr>
              <a:endParaRPr lang="zh-CN" altLang="en-US" b="1" kern="0">
                <a:solidFill>
                  <a:srgbClr val="4D4D4D"/>
                </a:solidFill>
                <a:latin typeface="Franklin Gothic Book"/>
                <a:ea typeface="黑体"/>
              </a:endParaRPr>
            </a:p>
          </p:txBody>
        </p:sp>
        <p:sp>
          <p:nvSpPr>
            <p:cNvPr id="48" name="TextBox 169">
              <a:extLst>
                <a:ext uri="{FF2B5EF4-FFF2-40B4-BE49-F238E27FC236}">
                  <a16:creationId xmlns:a16="http://schemas.microsoft.com/office/drawing/2014/main" id="{0096B27F-22F5-494F-8F72-5E3D3F802A66}"/>
                </a:ext>
              </a:extLst>
            </p:cNvPr>
            <p:cNvSpPr txBox="1"/>
            <p:nvPr/>
          </p:nvSpPr>
          <p:spPr>
            <a:xfrm>
              <a:off x="5712944" y="3598804"/>
              <a:ext cx="415498" cy="923330"/>
            </a:xfrm>
            <a:prstGeom prst="rect">
              <a:avLst/>
            </a:prstGeom>
            <a:noFill/>
            <a:effectLst/>
          </p:spPr>
          <p:txBody>
            <a:bodyPr wrap="none" rtlCol="0">
              <a:spAutoFit/>
            </a:bodyPr>
            <a:lstStyle/>
            <a:p>
              <a:pPr algn="ctr">
                <a:defRPr/>
              </a:pPr>
              <a:r>
                <a:rPr lang="zh-CN" altLang="en-US" b="1" kern="0" dirty="0">
                  <a:solidFill>
                    <a:schemeClr val="accent4"/>
                  </a:solidFill>
                  <a:latin typeface="微软雅黑" pitchFamily="34" charset="-122"/>
                  <a:ea typeface="微软雅黑" pitchFamily="34" charset="-122"/>
                </a:rPr>
                <a:t>网</a:t>
              </a:r>
              <a:endParaRPr lang="en-US" altLang="zh-CN" b="1" kern="0" dirty="0">
                <a:solidFill>
                  <a:schemeClr val="accent4"/>
                </a:solidFill>
                <a:latin typeface="微软雅黑" pitchFamily="34" charset="-122"/>
                <a:ea typeface="微软雅黑" pitchFamily="34" charset="-122"/>
              </a:endParaRPr>
            </a:p>
            <a:p>
              <a:pPr algn="ctr">
                <a:defRPr/>
              </a:pPr>
              <a:endParaRPr lang="en-US" altLang="zh-CN" b="1" kern="0" dirty="0">
                <a:solidFill>
                  <a:schemeClr val="accent4"/>
                </a:solidFill>
                <a:latin typeface="微软雅黑" pitchFamily="34" charset="-122"/>
                <a:ea typeface="微软雅黑" pitchFamily="34" charset="-122"/>
              </a:endParaRPr>
            </a:p>
            <a:p>
              <a:pPr algn="ctr">
                <a:defRPr/>
              </a:pPr>
              <a:r>
                <a:rPr lang="zh-CN" altLang="en-US" b="1" kern="0" dirty="0">
                  <a:solidFill>
                    <a:schemeClr val="accent4"/>
                  </a:solidFill>
                  <a:latin typeface="微软雅黑" pitchFamily="34" charset="-122"/>
                  <a:ea typeface="微软雅黑" pitchFamily="34" charset="-122"/>
                </a:rPr>
                <a:t>络</a:t>
              </a:r>
              <a:endParaRPr lang="en-US" altLang="zh-CN" b="1" kern="0" dirty="0">
                <a:solidFill>
                  <a:schemeClr val="accent4"/>
                </a:solidFill>
                <a:latin typeface="微软雅黑" pitchFamily="34" charset="-122"/>
                <a:ea typeface="微软雅黑" pitchFamily="34" charset="-122"/>
              </a:endParaRPr>
            </a:p>
          </p:txBody>
        </p:sp>
        <p:sp>
          <p:nvSpPr>
            <p:cNvPr id="49" name="圆角矩形 170">
              <a:extLst>
                <a:ext uri="{FF2B5EF4-FFF2-40B4-BE49-F238E27FC236}">
                  <a16:creationId xmlns:a16="http://schemas.microsoft.com/office/drawing/2014/main" id="{F983E480-9AF1-4D17-BCCA-1CFB1A5ED270}"/>
                </a:ext>
              </a:extLst>
            </p:cNvPr>
            <p:cNvSpPr/>
            <p:nvPr/>
          </p:nvSpPr>
          <p:spPr>
            <a:xfrm>
              <a:off x="7804535" y="2706678"/>
              <a:ext cx="1080000" cy="360000"/>
            </a:xfrm>
            <a:prstGeom prst="roundRect">
              <a:avLst>
                <a:gd name="adj" fmla="val 50000"/>
              </a:avLst>
            </a:prstGeom>
            <a:solidFill>
              <a:schemeClr val="accent1"/>
            </a:solidFill>
            <a:ln w="9525" cap="flat" cmpd="sng" algn="ctr">
              <a:solidFill>
                <a:schemeClr val="accent1"/>
              </a:solidFill>
              <a:prstDash val="solid"/>
            </a:ln>
            <a:effectLst/>
          </p:spPr>
          <p:txBody>
            <a:bodyPr rtlCol="0" anchor="ctr"/>
            <a:lstStyle/>
            <a:p>
              <a:pPr algn="ctr">
                <a:defRPr/>
              </a:pPr>
              <a:endParaRPr lang="zh-CN" altLang="en-US" b="1" kern="0">
                <a:solidFill>
                  <a:schemeClr val="accent6"/>
                </a:solidFill>
                <a:latin typeface="Franklin Gothic Book"/>
                <a:ea typeface="黑体"/>
              </a:endParaRPr>
            </a:p>
          </p:txBody>
        </p:sp>
        <p:sp>
          <p:nvSpPr>
            <p:cNvPr id="50" name="TextBox 171">
              <a:extLst>
                <a:ext uri="{FF2B5EF4-FFF2-40B4-BE49-F238E27FC236}">
                  <a16:creationId xmlns:a16="http://schemas.microsoft.com/office/drawing/2014/main" id="{B490F33E-E3D1-4BD2-9778-E8ED518E336B}"/>
                </a:ext>
              </a:extLst>
            </p:cNvPr>
            <p:cNvSpPr txBox="1"/>
            <p:nvPr/>
          </p:nvSpPr>
          <p:spPr>
            <a:xfrm>
              <a:off x="7956103" y="2689018"/>
              <a:ext cx="922032" cy="395319"/>
            </a:xfrm>
            <a:prstGeom prst="rect">
              <a:avLst/>
            </a:prstGeom>
            <a:noFill/>
            <a:effectLst/>
          </p:spPr>
          <p:txBody>
            <a:bodyPr wrap="square" rtlCol="0">
              <a:spAutoFit/>
            </a:bodyPr>
            <a:lstStyle/>
            <a:p>
              <a:pPr>
                <a:defRPr/>
              </a:pPr>
              <a:r>
                <a:rPr lang="zh-CN" altLang="en-US" b="1" kern="0" dirty="0">
                  <a:solidFill>
                    <a:schemeClr val="bg1"/>
                  </a:solidFill>
                  <a:latin typeface="微软雅黑" pitchFamily="34" charset="-122"/>
                  <a:ea typeface="微软雅黑" pitchFamily="34" charset="-122"/>
                </a:rPr>
                <a:t>信  息</a:t>
              </a:r>
            </a:p>
          </p:txBody>
        </p:sp>
        <p:sp>
          <p:nvSpPr>
            <p:cNvPr id="51" name="TextBox 172">
              <a:extLst>
                <a:ext uri="{FF2B5EF4-FFF2-40B4-BE49-F238E27FC236}">
                  <a16:creationId xmlns:a16="http://schemas.microsoft.com/office/drawing/2014/main" id="{F6FB9908-EA70-4A0F-A8E4-59F3A8D67F9B}"/>
                </a:ext>
              </a:extLst>
            </p:cNvPr>
            <p:cNvSpPr txBox="1"/>
            <p:nvPr/>
          </p:nvSpPr>
          <p:spPr>
            <a:xfrm>
              <a:off x="3198631" y="2709280"/>
              <a:ext cx="922047" cy="369332"/>
            </a:xfrm>
            <a:prstGeom prst="rect">
              <a:avLst/>
            </a:prstGeom>
            <a:noFill/>
            <a:effectLst/>
          </p:spPr>
          <p:txBody>
            <a:bodyPr wrap="none" rtlCol="0">
              <a:spAutoFit/>
            </a:bodyPr>
            <a:lstStyle/>
            <a:p>
              <a:pPr>
                <a:defRPr/>
              </a:pPr>
              <a:r>
                <a:rPr lang="zh-CN" altLang="en-US" b="1" kern="0" dirty="0">
                  <a:solidFill>
                    <a:schemeClr val="bg1"/>
                  </a:solidFill>
                  <a:latin typeface="微软雅黑" pitchFamily="34" charset="-122"/>
                  <a:ea typeface="微软雅黑" pitchFamily="34" charset="-122"/>
                </a:rPr>
                <a:t>信    号</a:t>
              </a:r>
            </a:p>
          </p:txBody>
        </p:sp>
        <p:sp>
          <p:nvSpPr>
            <p:cNvPr id="52" name="TextBox 173">
              <a:extLst>
                <a:ext uri="{FF2B5EF4-FFF2-40B4-BE49-F238E27FC236}">
                  <a16:creationId xmlns:a16="http://schemas.microsoft.com/office/drawing/2014/main" id="{1291E396-B05A-4644-85DC-FD01CBAE5F07}"/>
                </a:ext>
              </a:extLst>
            </p:cNvPr>
            <p:cNvSpPr txBox="1"/>
            <p:nvPr/>
          </p:nvSpPr>
          <p:spPr>
            <a:xfrm>
              <a:off x="5456812" y="2710409"/>
              <a:ext cx="922047" cy="369332"/>
            </a:xfrm>
            <a:prstGeom prst="rect">
              <a:avLst/>
            </a:prstGeom>
            <a:noFill/>
            <a:effectLst/>
          </p:spPr>
          <p:txBody>
            <a:bodyPr wrap="none" rtlCol="0">
              <a:spAutoFit/>
            </a:bodyPr>
            <a:lstStyle/>
            <a:p>
              <a:pPr>
                <a:defRPr/>
              </a:pPr>
              <a:r>
                <a:rPr lang="zh-CN" altLang="en-US" b="1" kern="0" dirty="0">
                  <a:solidFill>
                    <a:schemeClr val="bg1"/>
                  </a:solidFill>
                  <a:latin typeface="微软雅黑" pitchFamily="34" charset="-122"/>
                  <a:ea typeface="微软雅黑" pitchFamily="34" charset="-122"/>
                </a:rPr>
                <a:t>数    据</a:t>
              </a:r>
            </a:p>
          </p:txBody>
        </p:sp>
        <p:cxnSp>
          <p:nvCxnSpPr>
            <p:cNvPr id="53" name="肘形连接符 174">
              <a:extLst>
                <a:ext uri="{FF2B5EF4-FFF2-40B4-BE49-F238E27FC236}">
                  <a16:creationId xmlns:a16="http://schemas.microsoft.com/office/drawing/2014/main" id="{01620823-79E2-42EF-9FEB-E9A80B539BCE}"/>
                </a:ext>
              </a:extLst>
            </p:cNvPr>
            <p:cNvCxnSpPr>
              <a:cxnSpLocks/>
            </p:cNvCxnSpPr>
            <p:nvPr/>
          </p:nvCxnSpPr>
          <p:spPr>
            <a:xfrm flipV="1">
              <a:off x="7124137" y="2894062"/>
              <a:ext cx="690557" cy="0"/>
            </a:xfrm>
            <a:prstGeom prst="bentConnector3">
              <a:avLst>
                <a:gd name="adj1" fmla="val 50000"/>
              </a:avLst>
            </a:prstGeom>
            <a:noFill/>
            <a:ln w="19050" cap="flat" cmpd="sng" algn="ctr">
              <a:solidFill>
                <a:schemeClr val="accent1"/>
              </a:solidFill>
              <a:prstDash val="solid"/>
            </a:ln>
            <a:effectLst/>
          </p:spPr>
        </p:cxnSp>
        <p:sp>
          <p:nvSpPr>
            <p:cNvPr id="54" name="左右箭头 184">
              <a:extLst>
                <a:ext uri="{FF2B5EF4-FFF2-40B4-BE49-F238E27FC236}">
                  <a16:creationId xmlns:a16="http://schemas.microsoft.com/office/drawing/2014/main" id="{A7B6A207-298D-43FA-83C7-FABA4C496A55}"/>
                </a:ext>
              </a:extLst>
            </p:cNvPr>
            <p:cNvSpPr/>
            <p:nvPr/>
          </p:nvSpPr>
          <p:spPr>
            <a:xfrm>
              <a:off x="4639310" y="2800580"/>
              <a:ext cx="286601" cy="178674"/>
            </a:xfrm>
            <a:prstGeom prst="leftRightArrow">
              <a:avLst>
                <a:gd name="adj1" fmla="val 98819"/>
                <a:gd name="adj2" fmla="val 90556"/>
              </a:avLst>
            </a:prstGeom>
            <a:solidFill>
              <a:schemeClr val="accent5"/>
            </a:solidFill>
            <a:ln w="9525" cap="flat" cmpd="sng" algn="ctr">
              <a:noFill/>
              <a:prstDash val="solid"/>
            </a:ln>
            <a:effectLst/>
          </p:spPr>
          <p:txBody>
            <a:bodyPr rtlCol="0" anchor="ctr"/>
            <a:lstStyle/>
            <a:p>
              <a:pPr algn="ctr">
                <a:defRPr/>
              </a:pPr>
              <a:endParaRPr lang="zh-CN" altLang="en-US" b="1" kern="0">
                <a:solidFill>
                  <a:sysClr val="windowText" lastClr="000000"/>
                </a:solidFill>
                <a:latin typeface="Franklin Gothic Book"/>
                <a:ea typeface="黑体"/>
              </a:endParaRPr>
            </a:p>
          </p:txBody>
        </p:sp>
        <p:pic>
          <p:nvPicPr>
            <p:cNvPr id="55" name="图片 54">
              <a:extLst>
                <a:ext uri="{FF2B5EF4-FFF2-40B4-BE49-F238E27FC236}">
                  <a16:creationId xmlns:a16="http://schemas.microsoft.com/office/drawing/2014/main" id="{3E5F0DF0-7AEF-409F-8293-00DD86450F30}"/>
                </a:ext>
              </a:extLst>
            </p:cNvPr>
            <p:cNvPicPr>
              <a:picLocks noChangeAspect="1"/>
            </p:cNvPicPr>
            <p:nvPr/>
          </p:nvPicPr>
          <p:blipFill>
            <a:blip r:embed="rId2"/>
            <a:stretch>
              <a:fillRect/>
            </a:stretch>
          </p:blipFill>
          <p:spPr>
            <a:xfrm>
              <a:off x="5058288" y="3449186"/>
              <a:ext cx="512108" cy="1188823"/>
            </a:xfrm>
            <a:prstGeom prst="rect">
              <a:avLst/>
            </a:prstGeom>
          </p:spPr>
        </p:pic>
        <p:pic>
          <p:nvPicPr>
            <p:cNvPr id="56" name="图片 55">
              <a:extLst>
                <a:ext uri="{FF2B5EF4-FFF2-40B4-BE49-F238E27FC236}">
                  <a16:creationId xmlns:a16="http://schemas.microsoft.com/office/drawing/2014/main" id="{635A66CD-6678-4158-A9F4-368B6BA39371}"/>
                </a:ext>
              </a:extLst>
            </p:cNvPr>
            <p:cNvPicPr>
              <a:picLocks noChangeAspect="1"/>
            </p:cNvPicPr>
            <p:nvPr/>
          </p:nvPicPr>
          <p:blipFill>
            <a:blip r:embed="rId3"/>
            <a:stretch>
              <a:fillRect/>
            </a:stretch>
          </p:blipFill>
          <p:spPr>
            <a:xfrm>
              <a:off x="3398977" y="3449328"/>
              <a:ext cx="512108" cy="1176630"/>
            </a:xfrm>
            <a:prstGeom prst="rect">
              <a:avLst/>
            </a:prstGeom>
          </p:spPr>
        </p:pic>
        <p:pic>
          <p:nvPicPr>
            <p:cNvPr id="57" name="图片 56">
              <a:extLst>
                <a:ext uri="{FF2B5EF4-FFF2-40B4-BE49-F238E27FC236}">
                  <a16:creationId xmlns:a16="http://schemas.microsoft.com/office/drawing/2014/main" id="{85E0A446-8874-4EEF-98F9-EED42C413824}"/>
                </a:ext>
              </a:extLst>
            </p:cNvPr>
            <p:cNvPicPr>
              <a:picLocks noChangeAspect="1"/>
            </p:cNvPicPr>
            <p:nvPr/>
          </p:nvPicPr>
          <p:blipFill>
            <a:blip r:embed="rId4"/>
            <a:stretch>
              <a:fillRect/>
            </a:stretch>
          </p:blipFill>
          <p:spPr>
            <a:xfrm>
              <a:off x="4882639" y="1246928"/>
              <a:ext cx="518205" cy="1091279"/>
            </a:xfrm>
            <a:prstGeom prst="rect">
              <a:avLst/>
            </a:prstGeom>
          </p:spPr>
        </p:pic>
      </p:grpSp>
    </p:spTree>
    <p:extLst>
      <p:ext uri="{BB962C8B-B14F-4D97-AF65-F5344CB8AC3E}">
        <p14:creationId xmlns:p14="http://schemas.microsoft.com/office/powerpoint/2010/main" val="42470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技术发展</a:t>
            </a:r>
          </a:p>
        </p:txBody>
      </p:sp>
      <p:pic>
        <p:nvPicPr>
          <p:cNvPr id="3" name="图片 2">
            <a:extLst>
              <a:ext uri="{FF2B5EF4-FFF2-40B4-BE49-F238E27FC236}">
                <a16:creationId xmlns:a16="http://schemas.microsoft.com/office/drawing/2014/main" id="{5F0E0FD8-417B-4D93-9EB4-C3BFA78DCDA6}"/>
              </a:ext>
            </a:extLst>
          </p:cNvPr>
          <p:cNvPicPr>
            <a:picLocks noChangeAspect="1"/>
          </p:cNvPicPr>
          <p:nvPr/>
        </p:nvPicPr>
        <p:blipFill>
          <a:blip r:embed="rId2"/>
          <a:stretch>
            <a:fillRect/>
          </a:stretch>
        </p:blipFill>
        <p:spPr>
          <a:xfrm>
            <a:off x="2415514" y="639838"/>
            <a:ext cx="7545232" cy="5729366"/>
          </a:xfrm>
          <a:prstGeom prst="rect">
            <a:avLst/>
          </a:prstGeom>
        </p:spPr>
      </p:pic>
    </p:spTree>
    <p:extLst>
      <p:ext uri="{BB962C8B-B14F-4D97-AF65-F5344CB8AC3E}">
        <p14:creationId xmlns:p14="http://schemas.microsoft.com/office/powerpoint/2010/main" val="401950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090" y="1924312"/>
            <a:ext cx="4012500" cy="3009375"/>
          </a:xfrm>
          <a:prstGeom prst="rect">
            <a:avLst/>
          </a:prstGeom>
        </p:spPr>
      </p:pic>
      <p:sp>
        <p:nvSpPr>
          <p:cNvPr id="2" name="标题 1"/>
          <p:cNvSpPr>
            <a:spLocks noGrp="1"/>
          </p:cNvSpPr>
          <p:nvPr>
            <p:ph type="title"/>
          </p:nvPr>
        </p:nvSpPr>
        <p:spPr/>
        <p:txBody>
          <a:bodyPr/>
          <a:lstStyle/>
          <a:p>
            <a:r>
              <a:rPr lang="en-US" altLang="zh-CN" dirty="0" err="1"/>
              <a:t>SoC</a:t>
            </a:r>
            <a:r>
              <a:rPr lang="en-US" altLang="zh-CN" dirty="0"/>
              <a:t> (System on Chip)</a:t>
            </a:r>
            <a:r>
              <a:rPr lang="zh-CN" altLang="en-US" dirty="0"/>
              <a:t>，片上系统</a:t>
            </a:r>
          </a:p>
        </p:txBody>
      </p:sp>
      <p:sp>
        <p:nvSpPr>
          <p:cNvPr id="3" name="内容占位符 2"/>
          <p:cNvSpPr>
            <a:spLocks noGrp="1"/>
          </p:cNvSpPr>
          <p:nvPr>
            <p:ph idx="1"/>
          </p:nvPr>
        </p:nvSpPr>
        <p:spPr/>
        <p:txBody>
          <a:bodyPr>
            <a:normAutofit/>
          </a:bodyPr>
          <a:lstStyle/>
          <a:p>
            <a:r>
              <a:rPr lang="zh-CN" altLang="en-US" dirty="0"/>
              <a:t>集成电路 </a:t>
            </a:r>
            <a:r>
              <a:rPr lang="en-US" altLang="zh-CN" dirty="0"/>
              <a:t>( IC ) </a:t>
            </a:r>
            <a:r>
              <a:rPr lang="zh-CN" altLang="en-US" dirty="0"/>
              <a:t>向集成系统 </a:t>
            </a:r>
            <a:r>
              <a:rPr lang="en-US" altLang="zh-CN" dirty="0"/>
              <a:t>( IS ) </a:t>
            </a:r>
            <a:r>
              <a:rPr lang="zh-CN" altLang="en-US" dirty="0"/>
              <a:t>转变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半导体工艺技术的系统集成；软件系统和硬件系统的集成 </a:t>
            </a:r>
          </a:p>
          <a:p>
            <a:r>
              <a:rPr lang="zh-CN" altLang="en-US" dirty="0"/>
              <a:t>优势：降低耗电量，减少体积，增加系统功能，提高速度，节省成本</a:t>
            </a:r>
          </a:p>
        </p:txBody>
      </p:sp>
      <p:pic>
        <p:nvPicPr>
          <p:cNvPr id="5" name="Picture 6" descr="http://web.it.nctu.edu.tw/~etang/Harvard_EMBA/soc-g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434" y="2196039"/>
            <a:ext cx="2705580" cy="229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34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SiP (System in Package)</a:t>
            </a:r>
            <a:r>
              <a:rPr lang="zh-CN" altLang="en-US"/>
              <a:t>，系统级封装</a:t>
            </a:r>
            <a:endParaRPr lang="zh-CN" altLang="en-US" dirty="0"/>
          </a:p>
        </p:txBody>
      </p:sp>
      <p:sp>
        <p:nvSpPr>
          <p:cNvPr id="16" name="内容占位符 15"/>
          <p:cNvSpPr>
            <a:spLocks noGrp="1"/>
          </p:cNvSpPr>
          <p:nvPr>
            <p:ph idx="1"/>
          </p:nvPr>
        </p:nvSpPr>
        <p:spPr/>
        <p:txBody>
          <a:bodyPr/>
          <a:lstStyle/>
          <a:p>
            <a:r>
              <a:rPr lang="zh-CN" altLang="en-US"/>
              <a:t>与</a:t>
            </a:r>
            <a:r>
              <a:rPr lang="en-US" altLang="zh-CN"/>
              <a:t>SoC</a:t>
            </a:r>
            <a:r>
              <a:rPr lang="zh-CN" altLang="en-US"/>
              <a:t>互补</a:t>
            </a:r>
            <a:endParaRPr lang="en-US" altLang="zh-CN"/>
          </a:p>
          <a:p>
            <a:r>
              <a:rPr lang="zh-CN" altLang="en-US"/>
              <a:t>混合集成</a:t>
            </a:r>
            <a:endParaRPr lang="en-US" altLang="zh-CN"/>
          </a:p>
          <a:p>
            <a:r>
              <a:rPr lang="zh-CN" altLang="en-US"/>
              <a:t>设计灵活</a:t>
            </a:r>
            <a:endParaRPr lang="en-US" altLang="zh-CN"/>
          </a:p>
          <a:p>
            <a:r>
              <a:rPr lang="zh-CN" altLang="en-US"/>
              <a:t>周期短</a:t>
            </a:r>
            <a:endParaRPr lang="en-US" altLang="zh-CN"/>
          </a:p>
          <a:p>
            <a:r>
              <a:rPr lang="zh-CN" altLang="en-US"/>
              <a:t>成本低 </a:t>
            </a:r>
            <a:br>
              <a:rPr lang="zh-CN" altLang="en-US"/>
            </a:br>
            <a:br>
              <a:rPr lang="zh-CN" altLang="en-US"/>
            </a:br>
            <a:endParaRPr lang="zh-CN" altLang="en-US" dirty="0"/>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64" y="4330426"/>
            <a:ext cx="3106729" cy="1763281"/>
          </a:xfrm>
          <a:prstGeom prst="rect">
            <a:avLst/>
          </a:prstGeom>
        </p:spPr>
      </p:pic>
      <p:pic>
        <p:nvPicPr>
          <p:cNvPr id="15370" name="Picture 10" descr="http://www.acsip.com.tw/images/support/p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403" y="1433016"/>
            <a:ext cx="5929224" cy="469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8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B90EC-B493-4C7C-A650-81162171EEA9}"/>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38AA5A35-B9C4-4E02-8E2C-D6CEA0532DA6}"/>
              </a:ext>
            </a:extLst>
          </p:cNvPr>
          <p:cNvSpPr>
            <a:spLocks noGrp="1"/>
          </p:cNvSpPr>
          <p:nvPr>
            <p:ph idx="1"/>
          </p:nvPr>
        </p:nvSpPr>
        <p:spPr/>
        <p:txBody>
          <a:bodyPr/>
          <a:lstStyle/>
          <a:p>
            <a:r>
              <a:rPr lang="zh-CN" altLang="en-US" dirty="0">
                <a:solidFill>
                  <a:schemeClr val="bg1">
                    <a:lumMod val="75000"/>
                  </a:schemeClr>
                </a:solidFill>
              </a:rPr>
              <a:t>集成电路</a:t>
            </a:r>
            <a:endParaRPr lang="en-US" altLang="zh-CN" dirty="0">
              <a:solidFill>
                <a:schemeClr val="bg1">
                  <a:lumMod val="75000"/>
                </a:schemeClr>
              </a:solidFill>
            </a:endParaRPr>
          </a:p>
          <a:p>
            <a:pPr lvl="1"/>
            <a:r>
              <a:rPr lang="zh-CN" altLang="en-US" dirty="0">
                <a:solidFill>
                  <a:schemeClr val="bg1">
                    <a:lumMod val="75000"/>
                  </a:schemeClr>
                </a:solidFill>
              </a:rPr>
              <a:t>集成电路分类</a:t>
            </a:r>
            <a:endParaRPr lang="en-US" altLang="zh-CN" dirty="0">
              <a:solidFill>
                <a:schemeClr val="bg1">
                  <a:lumMod val="75000"/>
                </a:schemeClr>
              </a:solidFill>
            </a:endParaRPr>
          </a:p>
          <a:p>
            <a:pPr lvl="1"/>
            <a:r>
              <a:rPr lang="zh-CN" altLang="en-US" dirty="0">
                <a:solidFill>
                  <a:schemeClr val="bg1">
                    <a:lumMod val="75000"/>
                  </a:schemeClr>
                </a:solidFill>
              </a:rPr>
              <a:t>集成电路制造</a:t>
            </a:r>
            <a:endParaRPr lang="en-US" altLang="zh-CN" dirty="0">
              <a:solidFill>
                <a:schemeClr val="bg1">
                  <a:lumMod val="75000"/>
                </a:schemeClr>
              </a:solidFill>
            </a:endParaRPr>
          </a:p>
          <a:p>
            <a:pPr lvl="1"/>
            <a:r>
              <a:rPr lang="zh-CN" altLang="en-US" dirty="0">
                <a:solidFill>
                  <a:schemeClr val="bg1">
                    <a:lumMod val="75000"/>
                  </a:schemeClr>
                </a:solidFill>
              </a:rPr>
              <a:t>摩尔定律</a:t>
            </a:r>
            <a:endParaRPr lang="en-US" altLang="zh-CN" dirty="0">
              <a:solidFill>
                <a:schemeClr val="bg1">
                  <a:lumMod val="75000"/>
                </a:schemeClr>
              </a:solidFill>
            </a:endParaRPr>
          </a:p>
          <a:p>
            <a:r>
              <a:rPr lang="zh-CN" altLang="en-US" dirty="0"/>
              <a:t>集成运算放大器</a:t>
            </a:r>
            <a:endParaRPr lang="en-US" altLang="zh-CN" dirty="0"/>
          </a:p>
          <a:p>
            <a:pPr lvl="1"/>
            <a:r>
              <a:rPr lang="zh-CN" altLang="en-US" dirty="0"/>
              <a:t>电路模型和特性</a:t>
            </a:r>
            <a:endParaRPr lang="en-US" altLang="zh-CN" dirty="0"/>
          </a:p>
          <a:p>
            <a:pPr lvl="1"/>
            <a:r>
              <a:rPr lang="zh-CN" altLang="en-US" dirty="0"/>
              <a:t>基本运算电路</a:t>
            </a:r>
          </a:p>
        </p:txBody>
      </p:sp>
      <p:pic>
        <p:nvPicPr>
          <p:cNvPr id="61446" name="Picture 6" descr="See the source image">
            <a:extLst>
              <a:ext uri="{FF2B5EF4-FFF2-40B4-BE49-F238E27FC236}">
                <a16:creationId xmlns:a16="http://schemas.microsoft.com/office/drawing/2014/main" id="{F951185C-12F1-4152-9BB8-167E5F3A2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530" y="2548696"/>
            <a:ext cx="3816936" cy="381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a:t>运算放大器</a:t>
            </a:r>
            <a:r>
              <a:rPr lang="en-US" altLang="zh-CN"/>
              <a:t>—</a:t>
            </a:r>
            <a:r>
              <a:rPr lang="zh-CN" altLang="en-US"/>
              <a:t>电路的“万金油模块”</a:t>
            </a:r>
            <a:br>
              <a:rPr lang="zh-CN" altLang="en-US"/>
            </a:br>
            <a:endParaRPr lang="zh-CN" altLang="en-US" dirty="0"/>
          </a:p>
        </p:txBody>
      </p:sp>
      <p:sp>
        <p:nvSpPr>
          <p:cNvPr id="2" name="内容占位符 1"/>
          <p:cNvSpPr>
            <a:spLocks noGrp="1"/>
          </p:cNvSpPr>
          <p:nvPr>
            <p:ph idx="1"/>
          </p:nvPr>
        </p:nvSpPr>
        <p:spPr/>
        <p:txBody>
          <a:bodyPr/>
          <a:lstStyle/>
          <a:p>
            <a:r>
              <a:rPr lang="zh-CN" altLang="en-US" dirty="0"/>
              <a:t>单独作为模拟电路的一个模块，得到广泛应用</a:t>
            </a:r>
            <a:endParaRPr lang="en-US" altLang="zh-CN" dirty="0"/>
          </a:p>
          <a:p>
            <a:r>
              <a:rPr lang="zh-CN" altLang="en-US" dirty="0"/>
              <a:t>又是更复杂模拟电路模块的核心 </a:t>
            </a:r>
            <a:r>
              <a:rPr lang="en-US" altLang="zh-CN" dirty="0"/>
              <a:t>(</a:t>
            </a:r>
            <a:r>
              <a:rPr lang="zh-CN" altLang="en-US" dirty="0"/>
              <a:t>如在模</a:t>
            </a:r>
            <a:r>
              <a:rPr lang="en-US" altLang="zh-CN" dirty="0"/>
              <a:t>/</a:t>
            </a:r>
            <a:r>
              <a:rPr lang="zh-CN" altLang="en-US" dirty="0"/>
              <a:t>数转换器与数</a:t>
            </a:r>
            <a:r>
              <a:rPr lang="en-US" altLang="zh-CN" dirty="0"/>
              <a:t>/</a:t>
            </a:r>
            <a:r>
              <a:rPr lang="zh-CN" altLang="en-US" dirty="0"/>
              <a:t>模转换器中</a:t>
            </a:r>
            <a:r>
              <a:rPr lang="en-US" altLang="zh-CN" dirty="0"/>
              <a:t>) </a:t>
            </a:r>
          </a:p>
          <a:p>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7050713" y="4815390"/>
            <a:ext cx="1137246" cy="88996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5892" y="3429000"/>
            <a:ext cx="1418358" cy="107100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914" y="3188684"/>
            <a:ext cx="2052804" cy="2737072"/>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0084" y="2779770"/>
            <a:ext cx="4191436" cy="3440470"/>
          </a:xfrm>
          <a:prstGeom prst="rect">
            <a:avLst/>
          </a:prstGeom>
        </p:spPr>
      </p:pic>
    </p:spTree>
    <p:extLst>
      <p:ext uri="{BB962C8B-B14F-4D97-AF65-F5344CB8AC3E}">
        <p14:creationId xmlns:p14="http://schemas.microsoft.com/office/powerpoint/2010/main" val="116456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集成运放：内部组成单元</a:t>
            </a:r>
          </a:p>
        </p:txBody>
      </p:sp>
      <p:pic>
        <p:nvPicPr>
          <p:cNvPr id="3" name="图片 2">
            <a:extLst>
              <a:ext uri="{FF2B5EF4-FFF2-40B4-BE49-F238E27FC236}">
                <a16:creationId xmlns:a16="http://schemas.microsoft.com/office/drawing/2014/main" id="{873488B5-586A-4078-A21A-40260BD5F44E}"/>
              </a:ext>
            </a:extLst>
          </p:cNvPr>
          <p:cNvPicPr>
            <a:picLocks noChangeAspect="1"/>
          </p:cNvPicPr>
          <p:nvPr/>
        </p:nvPicPr>
        <p:blipFill>
          <a:blip r:embed="rId2"/>
          <a:stretch>
            <a:fillRect/>
          </a:stretch>
        </p:blipFill>
        <p:spPr>
          <a:xfrm>
            <a:off x="506028" y="1484057"/>
            <a:ext cx="10926326" cy="4543881"/>
          </a:xfrm>
          <a:prstGeom prst="rect">
            <a:avLst/>
          </a:prstGeom>
        </p:spPr>
      </p:pic>
    </p:spTree>
    <p:extLst>
      <p:ext uri="{BB962C8B-B14F-4D97-AF65-F5344CB8AC3E}">
        <p14:creationId xmlns:p14="http://schemas.microsoft.com/office/powerpoint/2010/main" val="209060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615" y="764293"/>
            <a:ext cx="11298116" cy="437186"/>
          </a:xfrm>
        </p:spPr>
        <p:txBody>
          <a:bodyPr/>
          <a:lstStyle/>
          <a:p>
            <a:r>
              <a:rPr lang="zh-CN" altLang="en-US" dirty="0"/>
              <a:t>集成运放：内部组成单元</a:t>
            </a:r>
            <a:br>
              <a:rPr lang="zh-CN" altLang="en-US" dirty="0"/>
            </a:br>
            <a:endParaRPr lang="zh-CN" altLang="en-US" dirty="0"/>
          </a:p>
        </p:txBody>
      </p:sp>
      <p:pic>
        <p:nvPicPr>
          <p:cNvPr id="3" name="图片 2">
            <a:extLst>
              <a:ext uri="{FF2B5EF4-FFF2-40B4-BE49-F238E27FC236}">
                <a16:creationId xmlns:a16="http://schemas.microsoft.com/office/drawing/2014/main" id="{6B534E8A-14BA-46DC-80BE-C6828284D4D0}"/>
              </a:ext>
            </a:extLst>
          </p:cNvPr>
          <p:cNvPicPr>
            <a:picLocks noChangeAspect="1"/>
          </p:cNvPicPr>
          <p:nvPr/>
        </p:nvPicPr>
        <p:blipFill>
          <a:blip r:embed="rId2"/>
          <a:stretch>
            <a:fillRect/>
          </a:stretch>
        </p:blipFill>
        <p:spPr>
          <a:xfrm>
            <a:off x="1115449" y="1201479"/>
            <a:ext cx="9653164" cy="5370589"/>
          </a:xfrm>
          <a:prstGeom prst="rect">
            <a:avLst/>
          </a:prstGeom>
        </p:spPr>
      </p:pic>
    </p:spTree>
    <p:extLst>
      <p:ext uri="{BB962C8B-B14F-4D97-AF65-F5344CB8AC3E}">
        <p14:creationId xmlns:p14="http://schemas.microsoft.com/office/powerpoint/2010/main" val="373315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集成运算放大器符号</a:t>
            </a:r>
          </a:p>
        </p:txBody>
      </p:sp>
      <p:sp>
        <p:nvSpPr>
          <p:cNvPr id="29" name="Text Box 28"/>
          <p:cNvSpPr txBox="1">
            <a:spLocks noChangeArrowheads="1"/>
          </p:cNvSpPr>
          <p:nvPr/>
        </p:nvSpPr>
        <p:spPr bwMode="auto">
          <a:xfrm>
            <a:off x="1091953" y="1598296"/>
            <a:ext cx="2771775" cy="461665"/>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b="1">
                <a:solidFill>
                  <a:srgbClr val="FF0000"/>
                </a:solidFill>
                <a:latin typeface="Times New Roman" panose="02020603050405020304" pitchFamily="18" charset="0"/>
                <a:ea typeface="宋体" panose="02010600030101010101" pitchFamily="2" charset="-122"/>
              </a:defRPr>
            </a:lvl1pPr>
            <a:lvl2pPr marL="742950" indent="-285750" eaLnBrk="0" hangingPunct="0">
              <a:defRPr kumimoji="1" sz="2400" b="1">
                <a:solidFill>
                  <a:srgbClr val="FF0000"/>
                </a:solidFill>
                <a:latin typeface="Times New Roman" panose="02020603050405020304" pitchFamily="18" charset="0"/>
                <a:ea typeface="宋体" panose="02010600030101010101" pitchFamily="2" charset="-122"/>
              </a:defRPr>
            </a:lvl2pPr>
            <a:lvl3pPr marL="1143000" indent="-228600" eaLnBrk="0" hangingPunct="0">
              <a:defRPr kumimoji="1" sz="2400" b="1">
                <a:solidFill>
                  <a:srgbClr val="FF0000"/>
                </a:solidFill>
                <a:latin typeface="Times New Roman" panose="02020603050405020304" pitchFamily="18" charset="0"/>
                <a:ea typeface="宋体" panose="02010600030101010101" pitchFamily="2" charset="-122"/>
              </a:defRPr>
            </a:lvl3pPr>
            <a:lvl4pPr marL="1600200" indent="-228600" eaLnBrk="0" hangingPunct="0">
              <a:defRPr kumimoji="1" sz="2400" b="1">
                <a:solidFill>
                  <a:srgbClr val="FF0000"/>
                </a:solidFill>
                <a:latin typeface="Times New Roman" panose="02020603050405020304" pitchFamily="18" charset="0"/>
                <a:ea typeface="宋体" panose="02010600030101010101" pitchFamily="2" charset="-122"/>
              </a:defRPr>
            </a:lvl4pPr>
            <a:lvl5pPr marL="2057400" indent="-228600" eaLnBrk="0" hangingPunct="0">
              <a:defRPr kumimoji="1"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rgbClr val="FF0000"/>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70C0"/>
                </a:solidFill>
                <a:ea typeface="微软雅黑" panose="020B0503020204020204" pitchFamily="34" charset="-122"/>
              </a:rPr>
              <a:t>国内外常用际符号：</a:t>
            </a:r>
          </a:p>
        </p:txBody>
      </p:sp>
      <p:sp>
        <p:nvSpPr>
          <p:cNvPr id="30" name="Text Box 29"/>
          <p:cNvSpPr txBox="1">
            <a:spLocks noChangeArrowheads="1"/>
          </p:cNvSpPr>
          <p:nvPr/>
        </p:nvSpPr>
        <p:spPr bwMode="auto">
          <a:xfrm>
            <a:off x="1091953" y="3925445"/>
            <a:ext cx="2257167" cy="461665"/>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b="1">
                <a:solidFill>
                  <a:srgbClr val="FF0000"/>
                </a:solidFill>
                <a:latin typeface="Times New Roman" panose="02020603050405020304" pitchFamily="18" charset="0"/>
                <a:ea typeface="宋体" panose="02010600030101010101" pitchFamily="2" charset="-122"/>
              </a:defRPr>
            </a:lvl1pPr>
            <a:lvl2pPr marL="742950" indent="-285750" eaLnBrk="0" hangingPunct="0">
              <a:defRPr kumimoji="1" sz="2400" b="1">
                <a:solidFill>
                  <a:srgbClr val="FF0000"/>
                </a:solidFill>
                <a:latin typeface="Times New Roman" panose="02020603050405020304" pitchFamily="18" charset="0"/>
                <a:ea typeface="宋体" panose="02010600030101010101" pitchFamily="2" charset="-122"/>
              </a:defRPr>
            </a:lvl2pPr>
            <a:lvl3pPr marL="1143000" indent="-228600" eaLnBrk="0" hangingPunct="0">
              <a:defRPr kumimoji="1" sz="2400" b="1">
                <a:solidFill>
                  <a:srgbClr val="FF0000"/>
                </a:solidFill>
                <a:latin typeface="Times New Roman" panose="02020603050405020304" pitchFamily="18" charset="0"/>
                <a:ea typeface="宋体" panose="02010600030101010101" pitchFamily="2" charset="-122"/>
              </a:defRPr>
            </a:lvl3pPr>
            <a:lvl4pPr marL="1600200" indent="-228600" eaLnBrk="0" hangingPunct="0">
              <a:defRPr kumimoji="1" sz="2400" b="1">
                <a:solidFill>
                  <a:srgbClr val="FF0000"/>
                </a:solidFill>
                <a:latin typeface="Times New Roman" panose="02020603050405020304" pitchFamily="18" charset="0"/>
                <a:ea typeface="宋体" panose="02010600030101010101" pitchFamily="2" charset="-122"/>
              </a:defRPr>
            </a:lvl4pPr>
            <a:lvl5pPr marL="2057400" indent="-228600" eaLnBrk="0" hangingPunct="0">
              <a:defRPr kumimoji="1"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400" b="1">
                <a:solidFill>
                  <a:srgbClr val="FF0000"/>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70C0"/>
                </a:solidFill>
                <a:ea typeface="微软雅黑" panose="020B0503020204020204" pitchFamily="34" charset="-122"/>
              </a:rPr>
              <a:t>国家标准符号：</a:t>
            </a:r>
          </a:p>
        </p:txBody>
      </p:sp>
      <p:grpSp>
        <p:nvGrpSpPr>
          <p:cNvPr id="31" name="Group 4"/>
          <p:cNvGrpSpPr>
            <a:grpSpLocks/>
          </p:cNvGrpSpPr>
          <p:nvPr/>
        </p:nvGrpSpPr>
        <p:grpSpPr bwMode="auto">
          <a:xfrm>
            <a:off x="7857547" y="786790"/>
            <a:ext cx="2771775" cy="2300288"/>
            <a:chOff x="3891" y="866"/>
            <a:chExt cx="1746" cy="1449"/>
          </a:xfrm>
        </p:grpSpPr>
        <p:graphicFrame>
          <p:nvGraphicFramePr>
            <p:cNvPr id="32" name="Object 5"/>
            <p:cNvGraphicFramePr>
              <a:graphicFrameLocks noChangeAspect="1"/>
            </p:cNvGraphicFramePr>
            <p:nvPr>
              <p:extLst>
                <p:ext uri="{D42A27DB-BD31-4B8C-83A1-F6EECF244321}">
                  <p14:modId xmlns:p14="http://schemas.microsoft.com/office/powerpoint/2010/main" val="1275831557"/>
                </p:ext>
              </p:extLst>
            </p:nvPr>
          </p:nvGraphicFramePr>
          <p:xfrm>
            <a:off x="3891" y="1088"/>
            <a:ext cx="1746" cy="1227"/>
          </p:xfrm>
          <a:graphic>
            <a:graphicData uri="http://schemas.openxmlformats.org/presentationml/2006/ole">
              <mc:AlternateContent xmlns:mc="http://schemas.openxmlformats.org/markup-compatibility/2006">
                <mc:Choice xmlns:v="urn:schemas-microsoft-com:vml" Requires="v">
                  <p:oleObj spid="_x0000_s43079" name="Visio" r:id="rId3" imgW="1397935" imgH="987552" progId="Visio.Drawing.11">
                    <p:embed/>
                  </p:oleObj>
                </mc:Choice>
                <mc:Fallback>
                  <p:oleObj name="Visio" r:id="rId3" imgW="1397935" imgH="987552" progId="Visio.Drawing.11">
                    <p:embed/>
                    <p:pic>
                      <p:nvPicPr>
                        <p:cNvPr id="32" name="Object 5"/>
                        <p:cNvPicPr>
                          <a:picLocks noChangeAspect="1" noChangeArrowheads="1"/>
                        </p:cNvPicPr>
                        <p:nvPr/>
                      </p:nvPicPr>
                      <p:blipFill>
                        <a:blip r:embed="rId4"/>
                        <a:srcRect/>
                        <a:stretch>
                          <a:fillRect/>
                        </a:stretch>
                      </p:blipFill>
                      <p:spPr bwMode="auto">
                        <a:xfrm>
                          <a:off x="3891" y="1088"/>
                          <a:ext cx="1746" cy="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Rectangle 6"/>
            <p:cNvSpPr>
              <a:spLocks noChangeArrowheads="1"/>
            </p:cNvSpPr>
            <p:nvPr/>
          </p:nvSpPr>
          <p:spPr bwMode="auto">
            <a:xfrm>
              <a:off x="4304" y="866"/>
              <a:ext cx="11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zh-CN" altLang="en-US" b="1" dirty="0">
                  <a:solidFill>
                    <a:srgbClr val="0070C0"/>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rgbClr val="0070C0"/>
                  </a:solidFill>
                  <a:latin typeface="微软雅黑" panose="020B0503020204020204" pitchFamily="34" charset="-122"/>
                  <a:ea typeface="微软雅黑" panose="020B0503020204020204" pitchFamily="34" charset="-122"/>
                </a:rPr>
                <a:t>A</a:t>
              </a:r>
              <a:r>
                <a:rPr lang="en-US" altLang="zh-CN" b="1" dirty="0">
                  <a:solidFill>
                    <a:srgbClr val="0070C0"/>
                  </a:solidFill>
                  <a:latin typeface="微软雅黑" panose="020B0503020204020204" pitchFamily="34" charset="-122"/>
                  <a:ea typeface="微软雅黑" panose="020B0503020204020204" pitchFamily="34" charset="-122"/>
                  <a:sym typeface="Symbol" panose="05050102010706020507" pitchFamily="18" charset="2"/>
                </a:rPr>
                <a:t>741(</a:t>
              </a:r>
              <a:r>
                <a:rPr lang="zh-CN" altLang="en-US" b="1" dirty="0">
                  <a:solidFill>
                    <a:srgbClr val="0070C0"/>
                  </a:solidFill>
                  <a:latin typeface="微软雅黑" panose="020B0503020204020204" pitchFamily="34" charset="-122"/>
                  <a:ea typeface="微软雅黑" panose="020B0503020204020204" pitchFamily="34" charset="-122"/>
                  <a:sym typeface="Symbol" panose="05050102010706020507" pitchFamily="18" charset="2"/>
                </a:rPr>
                <a:t>顶视图</a:t>
              </a:r>
              <a:r>
                <a:rPr lang="en-US" altLang="zh-CN" b="1" dirty="0">
                  <a:solidFill>
                    <a:srgbClr val="0070C0"/>
                  </a:solidFill>
                  <a:latin typeface="微软雅黑" panose="020B0503020204020204" pitchFamily="34" charset="-122"/>
                  <a:ea typeface="微软雅黑" panose="020B0503020204020204" pitchFamily="34" charset="-122"/>
                  <a:sym typeface="Symbol" panose="05050102010706020507" pitchFamily="18" charset="2"/>
                </a:rPr>
                <a:t>)</a:t>
              </a:r>
            </a:p>
          </p:txBody>
        </p:sp>
      </p:grpSp>
      <p:pic>
        <p:nvPicPr>
          <p:cNvPr id="23556" name="Picture 4" descr="https://timgsa.baidu.com/timg?image&amp;quality=80&amp;size=b9999_10000&amp;sec=1526291609974&amp;di=d1c9605dea9b33d64c0c486dea03e125&amp;imgtype=0&amp;src=http%3A%2F%2Fwww.bdtic.com%2FTI%2Fimages%2FUA741.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378" y="3216251"/>
            <a:ext cx="17335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ss0.bdstatic.com/70cFuHSh_Q1YnxGkpoWK1HF6hhy/it/u=3213344243,2171128293&amp;fm=27&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7378" y="4782320"/>
            <a:ext cx="1759182" cy="166733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1BD429E-1F91-47E0-954D-7F04FDC72335}"/>
              </a:ext>
            </a:extLst>
          </p:cNvPr>
          <p:cNvPicPr>
            <a:picLocks noChangeAspect="1"/>
          </p:cNvPicPr>
          <p:nvPr/>
        </p:nvPicPr>
        <p:blipFill>
          <a:blip r:embed="rId7"/>
          <a:stretch>
            <a:fillRect/>
          </a:stretch>
        </p:blipFill>
        <p:spPr>
          <a:xfrm>
            <a:off x="3463815" y="2146777"/>
            <a:ext cx="3322608" cy="1554615"/>
          </a:xfrm>
          <a:prstGeom prst="rect">
            <a:avLst/>
          </a:prstGeom>
        </p:spPr>
      </p:pic>
      <p:pic>
        <p:nvPicPr>
          <p:cNvPr id="35" name="图片 34">
            <a:extLst>
              <a:ext uri="{FF2B5EF4-FFF2-40B4-BE49-F238E27FC236}">
                <a16:creationId xmlns:a16="http://schemas.microsoft.com/office/drawing/2014/main" id="{04AFFD93-CC3D-44C0-B9D4-7C81CB1D9707}"/>
              </a:ext>
            </a:extLst>
          </p:cNvPr>
          <p:cNvPicPr>
            <a:picLocks noChangeAspect="1"/>
          </p:cNvPicPr>
          <p:nvPr/>
        </p:nvPicPr>
        <p:blipFill>
          <a:blip r:embed="rId8"/>
          <a:stretch>
            <a:fillRect/>
          </a:stretch>
        </p:blipFill>
        <p:spPr>
          <a:xfrm>
            <a:off x="1951072" y="4479348"/>
            <a:ext cx="5675868" cy="1560711"/>
          </a:xfrm>
          <a:prstGeom prst="rect">
            <a:avLst/>
          </a:prstGeom>
        </p:spPr>
      </p:pic>
    </p:spTree>
    <p:extLst>
      <p:ext uri="{BB962C8B-B14F-4D97-AF65-F5344CB8AC3E}">
        <p14:creationId xmlns:p14="http://schemas.microsoft.com/office/powerpoint/2010/main" val="234006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67" name="Rectangle 15"/>
          <p:cNvSpPr>
            <a:spLocks noChangeArrowheads="1"/>
          </p:cNvSpPr>
          <p:nvPr/>
        </p:nvSpPr>
        <p:spPr bwMode="auto">
          <a:xfrm>
            <a:off x="1087916" y="4395748"/>
            <a:ext cx="15424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000" b="1" dirty="0">
                <a:solidFill>
                  <a:srgbClr val="0070C0"/>
                </a:solidFill>
                <a:latin typeface="微软雅黑" panose="020B0503020204020204" pitchFamily="34" charset="-122"/>
                <a:ea typeface="微软雅黑" panose="020B0503020204020204" pitchFamily="34" charset="-122"/>
              </a:rPr>
              <a:t>约束条件：</a:t>
            </a:r>
            <a:r>
              <a:rPr lang="zh-CN" altLang="en-US" sz="2000" dirty="0">
                <a:solidFill>
                  <a:srgbClr val="0070C0"/>
                </a:solidFill>
                <a:latin typeface="微软雅黑" panose="020B0503020204020204" pitchFamily="34" charset="-122"/>
                <a:ea typeface="微软雅黑" panose="020B0503020204020204" pitchFamily="34" charset="-122"/>
              </a:rPr>
              <a:t> </a:t>
            </a:r>
          </a:p>
        </p:txBody>
      </p:sp>
      <p:graphicFrame>
        <p:nvGraphicFramePr>
          <p:cNvPr id="740368" name="Object 16"/>
          <p:cNvGraphicFramePr>
            <a:graphicFrameLocks noChangeAspect="1"/>
          </p:cNvGraphicFramePr>
          <p:nvPr>
            <p:extLst>
              <p:ext uri="{D42A27DB-BD31-4B8C-83A1-F6EECF244321}">
                <p14:modId xmlns:p14="http://schemas.microsoft.com/office/powerpoint/2010/main" val="65161829"/>
              </p:ext>
            </p:extLst>
          </p:nvPr>
        </p:nvGraphicFramePr>
        <p:xfrm>
          <a:off x="1646083" y="4967541"/>
          <a:ext cx="3052762" cy="484188"/>
        </p:xfrm>
        <a:graphic>
          <a:graphicData uri="http://schemas.openxmlformats.org/presentationml/2006/ole">
            <mc:AlternateContent xmlns:mc="http://schemas.openxmlformats.org/markup-compatibility/2006">
              <mc:Choice xmlns:v="urn:schemas-microsoft-com:vml" Requires="v">
                <p:oleObj spid="_x0000_s44193" name="Equation" r:id="rId3" imgW="1523880" imgH="241200" progId="Equation.DSMT4">
                  <p:embed/>
                </p:oleObj>
              </mc:Choice>
              <mc:Fallback>
                <p:oleObj name="Equation" r:id="rId3" imgW="1523880" imgH="241200" progId="Equation.DSMT4">
                  <p:embed/>
                  <p:pic>
                    <p:nvPicPr>
                      <p:cNvPr id="740368" name="Object 16"/>
                      <p:cNvPicPr>
                        <a:picLocks noChangeAspect="1" noChangeArrowheads="1"/>
                      </p:cNvPicPr>
                      <p:nvPr/>
                    </p:nvPicPr>
                    <p:blipFill>
                      <a:blip r:embed="rId4"/>
                      <a:srcRect/>
                      <a:stretch>
                        <a:fillRect/>
                      </a:stretch>
                    </p:blipFill>
                    <p:spPr bwMode="auto">
                      <a:xfrm>
                        <a:off x="1646083" y="4967541"/>
                        <a:ext cx="3052762" cy="484188"/>
                      </a:xfrm>
                      <a:prstGeom prst="rect">
                        <a:avLst/>
                      </a:prstGeom>
                      <a:noFill/>
                    </p:spPr>
                  </p:pic>
                </p:oleObj>
              </mc:Fallback>
            </mc:AlternateContent>
          </a:graphicData>
        </a:graphic>
      </p:graphicFrame>
      <p:graphicFrame>
        <p:nvGraphicFramePr>
          <p:cNvPr id="740369" name="Object 17"/>
          <p:cNvGraphicFramePr>
            <a:graphicFrameLocks noChangeAspect="1"/>
          </p:cNvGraphicFramePr>
          <p:nvPr>
            <p:extLst>
              <p:ext uri="{D42A27DB-BD31-4B8C-83A1-F6EECF244321}">
                <p14:modId xmlns:p14="http://schemas.microsoft.com/office/powerpoint/2010/main" val="3495003267"/>
              </p:ext>
            </p:extLst>
          </p:nvPr>
        </p:nvGraphicFramePr>
        <p:xfrm>
          <a:off x="1646083" y="5519967"/>
          <a:ext cx="2592388" cy="892175"/>
        </p:xfrm>
        <a:graphic>
          <a:graphicData uri="http://schemas.openxmlformats.org/presentationml/2006/ole">
            <mc:AlternateContent xmlns:mc="http://schemas.openxmlformats.org/markup-compatibility/2006">
              <mc:Choice xmlns:v="urn:schemas-microsoft-com:vml" Requires="v">
                <p:oleObj spid="_x0000_s44194" name="Equation" r:id="rId5" imgW="1396800" imgH="482400" progId="Equation.DSMT4">
                  <p:embed/>
                </p:oleObj>
              </mc:Choice>
              <mc:Fallback>
                <p:oleObj name="Equation" r:id="rId5" imgW="1396800" imgH="482400" progId="Equation.DSMT4">
                  <p:embed/>
                  <p:pic>
                    <p:nvPicPr>
                      <p:cNvPr id="740369" name="Object 17"/>
                      <p:cNvPicPr>
                        <a:picLocks noChangeAspect="1" noChangeArrowheads="1"/>
                      </p:cNvPicPr>
                      <p:nvPr/>
                    </p:nvPicPr>
                    <p:blipFill>
                      <a:blip r:embed="rId6"/>
                      <a:srcRect/>
                      <a:stretch>
                        <a:fillRect/>
                      </a:stretch>
                    </p:blipFill>
                    <p:spPr bwMode="auto">
                      <a:xfrm>
                        <a:off x="1646083" y="5519967"/>
                        <a:ext cx="2592388" cy="892175"/>
                      </a:xfrm>
                      <a:prstGeom prst="rect">
                        <a:avLst/>
                      </a:prstGeom>
                      <a:noFill/>
                    </p:spPr>
                  </p:pic>
                </p:oleObj>
              </mc:Fallback>
            </mc:AlternateContent>
          </a:graphicData>
        </a:graphic>
      </p:graphicFrame>
      <p:sp>
        <p:nvSpPr>
          <p:cNvPr id="2" name="标题 1"/>
          <p:cNvSpPr>
            <a:spLocks noGrp="1"/>
          </p:cNvSpPr>
          <p:nvPr>
            <p:ph type="title"/>
          </p:nvPr>
        </p:nvSpPr>
        <p:spPr/>
        <p:txBody>
          <a:bodyPr/>
          <a:lstStyle/>
          <a:p>
            <a:r>
              <a:rPr lang="zh-CN" altLang="en-US" dirty="0"/>
              <a:t>电压型运算放大器电路模型 </a:t>
            </a:r>
            <a:br>
              <a:rPr lang="zh-CN" altLang="en-US" dirty="0"/>
            </a:br>
            <a:endParaRPr lang="zh-CN" altLang="en-US" dirty="0"/>
          </a:p>
        </p:txBody>
      </p:sp>
      <p:grpSp>
        <p:nvGrpSpPr>
          <p:cNvPr id="101" name="Group 40"/>
          <p:cNvGrpSpPr>
            <a:grpSpLocks/>
          </p:cNvGrpSpPr>
          <p:nvPr/>
        </p:nvGrpSpPr>
        <p:grpSpPr bwMode="auto">
          <a:xfrm>
            <a:off x="8006956" y="4935285"/>
            <a:ext cx="2256457" cy="1376364"/>
            <a:chOff x="-106" y="864"/>
            <a:chExt cx="3336" cy="867"/>
          </a:xfrm>
        </p:grpSpPr>
        <p:sp>
          <p:nvSpPr>
            <p:cNvPr id="102" name="Rectangle 31"/>
            <p:cNvSpPr>
              <a:spLocks noChangeArrowheads="1"/>
            </p:cNvSpPr>
            <p:nvPr/>
          </p:nvSpPr>
          <p:spPr bwMode="auto">
            <a:xfrm>
              <a:off x="-106" y="864"/>
              <a:ext cx="33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i="1" dirty="0" err="1">
                  <a:solidFill>
                    <a:schemeClr val="tx1">
                      <a:lumMod val="85000"/>
                      <a:lumOff val="15000"/>
                    </a:schemeClr>
                  </a:solidFill>
                  <a:latin typeface="Times New Roman" panose="02020603050405020304" pitchFamily="18" charset="0"/>
                  <a:ea typeface="微软雅黑" panose="020B0503020204020204" pitchFamily="34" charset="-122"/>
                </a:rPr>
                <a:t>A</a:t>
              </a:r>
              <a:r>
                <a:rPr lang="en-US" altLang="zh-CN" sz="2400" i="1" baseline="-25000" dirty="0" err="1">
                  <a:solidFill>
                    <a:schemeClr val="tx1">
                      <a:lumMod val="85000"/>
                      <a:lumOff val="15000"/>
                    </a:schemeClr>
                  </a:solidFill>
                  <a:latin typeface="Times New Roman" panose="02020603050405020304" pitchFamily="18" charset="0"/>
                  <a:ea typeface="微软雅黑" panose="020B0503020204020204" pitchFamily="34" charset="-122"/>
                </a:rPr>
                <a:t>vo</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rPr>
                <a:t>：开环增益</a:t>
              </a:r>
            </a:p>
          </p:txBody>
        </p:sp>
        <p:sp>
          <p:nvSpPr>
            <p:cNvPr id="103" name="Rectangle 32"/>
            <p:cNvSpPr>
              <a:spLocks noChangeArrowheads="1"/>
            </p:cNvSpPr>
            <p:nvPr/>
          </p:nvSpPr>
          <p:spPr bwMode="auto">
            <a:xfrm>
              <a:off x="198" y="1149"/>
              <a:ext cx="297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i="1" dirty="0" err="1">
                  <a:solidFill>
                    <a:schemeClr val="tx1">
                      <a:lumMod val="85000"/>
                      <a:lumOff val="15000"/>
                    </a:schemeClr>
                  </a:solidFill>
                  <a:latin typeface="Times New Roman" panose="02020603050405020304" pitchFamily="18" charset="0"/>
                  <a:ea typeface="微软雅黑" panose="020B0503020204020204" pitchFamily="34" charset="-122"/>
                </a:rPr>
                <a:t>r</a:t>
              </a:r>
              <a:r>
                <a:rPr lang="en-US" altLang="zh-CN" sz="2400" i="1" baseline="-25000" dirty="0" err="1">
                  <a:solidFill>
                    <a:schemeClr val="tx1">
                      <a:lumMod val="85000"/>
                      <a:lumOff val="15000"/>
                    </a:schemeClr>
                  </a:solidFill>
                  <a:latin typeface="Times New Roman" panose="02020603050405020304" pitchFamily="18" charset="0"/>
                  <a:ea typeface="微软雅黑" panose="020B0503020204020204" pitchFamily="34" charset="-122"/>
                </a:rPr>
                <a:t>i</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rPr>
                <a:t>：输入电阻</a:t>
              </a:r>
            </a:p>
          </p:txBody>
        </p:sp>
        <p:sp>
          <p:nvSpPr>
            <p:cNvPr id="104" name="Rectangle 33"/>
            <p:cNvSpPr>
              <a:spLocks noChangeArrowheads="1"/>
            </p:cNvSpPr>
            <p:nvPr/>
          </p:nvSpPr>
          <p:spPr bwMode="auto">
            <a:xfrm>
              <a:off x="201" y="1440"/>
              <a:ext cx="29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i="1" dirty="0" err="1">
                  <a:solidFill>
                    <a:schemeClr val="tx1">
                      <a:lumMod val="85000"/>
                      <a:lumOff val="15000"/>
                    </a:schemeClr>
                  </a:solidFill>
                  <a:latin typeface="Times New Roman" panose="02020603050405020304" pitchFamily="18" charset="0"/>
                  <a:ea typeface="微软雅黑" panose="020B0503020204020204" pitchFamily="34" charset="-122"/>
                </a:rPr>
                <a:t>r</a:t>
              </a:r>
              <a:r>
                <a:rPr lang="en-US" altLang="zh-CN" sz="2400" i="1" baseline="-25000" dirty="0" err="1">
                  <a:solidFill>
                    <a:schemeClr val="tx1">
                      <a:lumMod val="85000"/>
                      <a:lumOff val="15000"/>
                    </a:schemeClr>
                  </a:solidFill>
                  <a:latin typeface="Times New Roman" panose="02020603050405020304" pitchFamily="18" charset="0"/>
                  <a:ea typeface="微软雅黑" panose="020B0503020204020204" pitchFamily="34" charset="-122"/>
                </a:rPr>
                <a:t>o</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rPr>
                <a:t>：输出电阻</a:t>
              </a:r>
            </a:p>
          </p:txBody>
        </p:sp>
      </p:grpSp>
      <p:pic>
        <p:nvPicPr>
          <p:cNvPr id="3" name="图片 2">
            <a:extLst>
              <a:ext uri="{FF2B5EF4-FFF2-40B4-BE49-F238E27FC236}">
                <a16:creationId xmlns:a16="http://schemas.microsoft.com/office/drawing/2014/main" id="{CA5AC94C-12FD-4607-8516-5983A3B7EDB9}"/>
              </a:ext>
            </a:extLst>
          </p:cNvPr>
          <p:cNvPicPr>
            <a:picLocks noChangeAspect="1"/>
          </p:cNvPicPr>
          <p:nvPr/>
        </p:nvPicPr>
        <p:blipFill>
          <a:blip r:embed="rId7"/>
          <a:stretch>
            <a:fillRect/>
          </a:stretch>
        </p:blipFill>
        <p:spPr>
          <a:xfrm>
            <a:off x="2901841" y="1260463"/>
            <a:ext cx="6388318" cy="3343659"/>
          </a:xfrm>
          <a:prstGeom prst="rect">
            <a:avLst/>
          </a:prstGeom>
        </p:spPr>
      </p:pic>
    </p:spTree>
    <p:extLst>
      <p:ext uri="{BB962C8B-B14F-4D97-AF65-F5344CB8AC3E}">
        <p14:creationId xmlns:p14="http://schemas.microsoft.com/office/powerpoint/2010/main" val="113268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电压传输特性</a:t>
            </a:r>
          </a:p>
        </p:txBody>
      </p:sp>
      <p:sp>
        <p:nvSpPr>
          <p:cNvPr id="3" name="内容占位符 2"/>
          <p:cNvSpPr>
            <a:spLocks noGrp="1"/>
          </p:cNvSpPr>
          <p:nvPr>
            <p:ph idx="1"/>
          </p:nvPr>
        </p:nvSpPr>
        <p:spPr>
          <a:xfrm>
            <a:off x="439615" y="5456977"/>
            <a:ext cx="11234516" cy="1023805"/>
          </a:xfrm>
        </p:spPr>
        <p:txBody>
          <a:bodyPr/>
          <a:lstStyle/>
          <a:p>
            <a:r>
              <a:rPr lang="en-US" altLang="zh-CN" i="1" dirty="0" err="1">
                <a:ea typeface="隶书" panose="02010509060101010101" pitchFamily="49" charset="-122"/>
              </a:rPr>
              <a:t>A</a:t>
            </a:r>
            <a:r>
              <a:rPr lang="en-US" altLang="zh-CN" baseline="-25000" dirty="0" err="1">
                <a:ea typeface="隶书" panose="02010509060101010101" pitchFamily="49" charset="-122"/>
              </a:rPr>
              <a:t>vo</a:t>
            </a:r>
            <a:r>
              <a:rPr lang="zh-CN" altLang="zh-CN" dirty="0">
                <a:latin typeface="宋体" panose="02010600030101010101" pitchFamily="2" charset="-122"/>
              </a:rPr>
              <a:t>越大，运放的线性范围越小，必须</a:t>
            </a:r>
            <a:r>
              <a:rPr lang="zh-CN" altLang="zh-CN" dirty="0">
                <a:solidFill>
                  <a:srgbClr val="B01F24"/>
                </a:solidFill>
                <a:latin typeface="宋体" panose="02010600030101010101" pitchFamily="2" charset="-122"/>
              </a:rPr>
              <a:t>在</a:t>
            </a:r>
            <a:r>
              <a:rPr lang="zh-CN" altLang="en-US" dirty="0">
                <a:solidFill>
                  <a:srgbClr val="B01F24"/>
                </a:solidFill>
              </a:rPr>
              <a:t>输出与输入之间</a:t>
            </a:r>
            <a:r>
              <a:rPr lang="zh-CN" altLang="zh-CN" dirty="0">
                <a:solidFill>
                  <a:srgbClr val="B01F24"/>
                </a:solidFill>
                <a:latin typeface="宋体" panose="02010600030101010101" pitchFamily="2" charset="-122"/>
              </a:rPr>
              <a:t>加负反馈</a:t>
            </a:r>
            <a:r>
              <a:rPr lang="zh-CN" altLang="zh-CN" dirty="0">
                <a:latin typeface="宋体" panose="02010600030101010101" pitchFamily="2" charset="-122"/>
              </a:rPr>
              <a:t>才能使其扩大输入信号的线性范围。</a:t>
            </a:r>
            <a:endParaRPr lang="zh-CN" altLang="en-US" dirty="0">
              <a:latin typeface="宋体" panose="02010600030101010101" pitchFamily="2" charset="-122"/>
            </a:endParaRPr>
          </a:p>
          <a:p>
            <a:endParaRPr lang="zh-CN" altLang="en-US" dirty="0"/>
          </a:p>
        </p:txBody>
      </p:sp>
      <p:sp>
        <p:nvSpPr>
          <p:cNvPr id="37" name="Rectangle 18"/>
          <p:cNvSpPr>
            <a:spLocks noChangeArrowheads="1"/>
          </p:cNvSpPr>
          <p:nvPr/>
        </p:nvSpPr>
        <p:spPr bwMode="auto">
          <a:xfrm>
            <a:off x="7027273" y="162905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理想情况</a:t>
            </a:r>
          </a:p>
        </p:txBody>
      </p:sp>
      <p:sp>
        <p:nvSpPr>
          <p:cNvPr id="38" name="Rectangle 18"/>
          <p:cNvSpPr>
            <a:spLocks noChangeArrowheads="1"/>
          </p:cNvSpPr>
          <p:nvPr/>
        </p:nvSpPr>
        <p:spPr bwMode="auto">
          <a:xfrm>
            <a:off x="1097967" y="161881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实际情况</a:t>
            </a:r>
          </a:p>
        </p:txBody>
      </p:sp>
      <p:pic>
        <p:nvPicPr>
          <p:cNvPr id="40" name="图片 39">
            <a:extLst>
              <a:ext uri="{FF2B5EF4-FFF2-40B4-BE49-F238E27FC236}">
                <a16:creationId xmlns:a16="http://schemas.microsoft.com/office/drawing/2014/main" id="{91F0C41D-0C27-40CF-BF1B-204E86AF4FEC}"/>
              </a:ext>
            </a:extLst>
          </p:cNvPr>
          <p:cNvPicPr>
            <a:picLocks noChangeAspect="1"/>
          </p:cNvPicPr>
          <p:nvPr/>
        </p:nvPicPr>
        <p:blipFill>
          <a:blip r:embed="rId2"/>
          <a:stretch>
            <a:fillRect/>
          </a:stretch>
        </p:blipFill>
        <p:spPr>
          <a:xfrm>
            <a:off x="2036083" y="1221118"/>
            <a:ext cx="3566469" cy="4170025"/>
          </a:xfrm>
          <a:prstGeom prst="rect">
            <a:avLst/>
          </a:prstGeom>
        </p:spPr>
      </p:pic>
      <p:pic>
        <p:nvPicPr>
          <p:cNvPr id="41" name="图片 40">
            <a:extLst>
              <a:ext uri="{FF2B5EF4-FFF2-40B4-BE49-F238E27FC236}">
                <a16:creationId xmlns:a16="http://schemas.microsoft.com/office/drawing/2014/main" id="{2A4101DA-0FF5-47BA-B747-3D11D66E9ACE}"/>
              </a:ext>
            </a:extLst>
          </p:cNvPr>
          <p:cNvPicPr>
            <a:picLocks noChangeAspect="1"/>
          </p:cNvPicPr>
          <p:nvPr/>
        </p:nvPicPr>
        <p:blipFill>
          <a:blip r:embed="rId3"/>
          <a:stretch>
            <a:fillRect/>
          </a:stretch>
        </p:blipFill>
        <p:spPr>
          <a:xfrm>
            <a:off x="7672990" y="1127361"/>
            <a:ext cx="3072650" cy="4200508"/>
          </a:xfrm>
          <a:prstGeom prst="rect">
            <a:avLst/>
          </a:prstGeom>
        </p:spPr>
      </p:pic>
    </p:spTree>
    <p:extLst>
      <p:ext uri="{BB962C8B-B14F-4D97-AF65-F5344CB8AC3E}">
        <p14:creationId xmlns:p14="http://schemas.microsoft.com/office/powerpoint/2010/main" val="258517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B90EC-B493-4C7C-A650-81162171EEA9}"/>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38AA5A35-B9C4-4E02-8E2C-D6CEA0532DA6}"/>
              </a:ext>
            </a:extLst>
          </p:cNvPr>
          <p:cNvSpPr>
            <a:spLocks noGrp="1"/>
          </p:cNvSpPr>
          <p:nvPr>
            <p:ph idx="1"/>
          </p:nvPr>
        </p:nvSpPr>
        <p:spPr/>
        <p:txBody>
          <a:bodyPr/>
          <a:lstStyle/>
          <a:p>
            <a:r>
              <a:rPr lang="zh-CN" altLang="en-US" dirty="0"/>
              <a:t>集成电路</a:t>
            </a:r>
            <a:endParaRPr lang="en-US" altLang="zh-CN" dirty="0"/>
          </a:p>
          <a:p>
            <a:pPr lvl="1"/>
            <a:r>
              <a:rPr lang="zh-CN" altLang="en-US" dirty="0"/>
              <a:t>集成电路分类</a:t>
            </a:r>
            <a:endParaRPr lang="en-US" altLang="zh-CN" dirty="0"/>
          </a:p>
          <a:p>
            <a:pPr lvl="1"/>
            <a:r>
              <a:rPr lang="zh-CN" altLang="en-US" dirty="0"/>
              <a:t>集成电路制造</a:t>
            </a:r>
            <a:endParaRPr lang="en-US" altLang="zh-CN" dirty="0"/>
          </a:p>
          <a:p>
            <a:pPr lvl="1"/>
            <a:r>
              <a:rPr lang="zh-CN" altLang="en-US" dirty="0"/>
              <a:t>摩尔定律</a:t>
            </a:r>
            <a:endParaRPr lang="en-US" altLang="zh-CN" dirty="0"/>
          </a:p>
          <a:p>
            <a:r>
              <a:rPr lang="zh-CN" altLang="en-US" dirty="0"/>
              <a:t>集成运算放大器</a:t>
            </a:r>
            <a:endParaRPr lang="en-US" altLang="zh-CN" dirty="0"/>
          </a:p>
          <a:p>
            <a:pPr lvl="1"/>
            <a:r>
              <a:rPr lang="zh-CN" altLang="en-US" dirty="0"/>
              <a:t>电路模型和特性</a:t>
            </a:r>
            <a:endParaRPr lang="en-US" altLang="zh-CN" dirty="0"/>
          </a:p>
          <a:p>
            <a:pPr lvl="1"/>
            <a:r>
              <a:rPr lang="zh-CN" altLang="en-US" dirty="0"/>
              <a:t>基本运算电路</a:t>
            </a:r>
          </a:p>
        </p:txBody>
      </p:sp>
      <p:pic>
        <p:nvPicPr>
          <p:cNvPr id="61446" name="Picture 6" descr="See the source image">
            <a:extLst>
              <a:ext uri="{FF2B5EF4-FFF2-40B4-BE49-F238E27FC236}">
                <a16:creationId xmlns:a16="http://schemas.microsoft.com/office/drawing/2014/main" id="{F951185C-12F1-4152-9BB8-167E5F3A2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530" y="2548696"/>
            <a:ext cx="3816936" cy="381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负反馈过程</a:t>
            </a:r>
            <a:br>
              <a:rPr lang="zh-CN" altLang="en-US" dirty="0"/>
            </a:br>
            <a:endParaRPr lang="zh-CN" altLang="en-US" dirty="0"/>
          </a:p>
        </p:txBody>
      </p:sp>
      <p:sp>
        <p:nvSpPr>
          <p:cNvPr id="3" name="内容占位符 2"/>
          <p:cNvSpPr>
            <a:spLocks noGrp="1"/>
          </p:cNvSpPr>
          <p:nvPr>
            <p:ph idx="1"/>
          </p:nvPr>
        </p:nvSpPr>
        <p:spPr>
          <a:xfrm>
            <a:off x="439615" y="4344278"/>
            <a:ext cx="11298116" cy="1872436"/>
          </a:xfrm>
        </p:spPr>
        <p:txBody>
          <a:bodyPr/>
          <a:lstStyle/>
          <a:p>
            <a:r>
              <a:rPr lang="zh-CN" altLang="en-US" dirty="0"/>
              <a:t>接反馈网络后输出电阻为原运放开环输出电阻与反馈网络引入的电阻并联，故总的闭环输出电阻运放开环</a:t>
            </a:r>
            <a:r>
              <a:rPr lang="zh-CN" altLang="en-US" dirty="0">
                <a:solidFill>
                  <a:srgbClr val="0070C0"/>
                </a:solidFill>
              </a:rPr>
              <a:t>输出电阻更小</a:t>
            </a:r>
            <a:r>
              <a:rPr lang="zh-CN" altLang="en-US" dirty="0"/>
              <a:t>。</a:t>
            </a:r>
            <a:endParaRPr lang="en-US" altLang="zh-CN" dirty="0"/>
          </a:p>
          <a:p>
            <a:r>
              <a:rPr lang="zh-CN" altLang="en-US" dirty="0"/>
              <a:t>接反馈网络后输入电阻为原运放开环输入电阻与反馈网络引入的电阻串联，故总的闭环输入电阻比运放开环</a:t>
            </a:r>
            <a:r>
              <a:rPr lang="zh-CN" altLang="en-US" dirty="0">
                <a:solidFill>
                  <a:srgbClr val="0070C0"/>
                </a:solidFill>
              </a:rPr>
              <a:t>输入电阻更大</a:t>
            </a:r>
            <a:r>
              <a:rPr lang="zh-CN" altLang="en-US" dirty="0"/>
              <a:t>。</a:t>
            </a:r>
          </a:p>
        </p:txBody>
      </p:sp>
      <p:pic>
        <p:nvPicPr>
          <p:cNvPr id="38" name="图片 37">
            <a:extLst>
              <a:ext uri="{FF2B5EF4-FFF2-40B4-BE49-F238E27FC236}">
                <a16:creationId xmlns:a16="http://schemas.microsoft.com/office/drawing/2014/main" id="{E9CFAD25-6989-46E1-B1E8-783B581CE5CB}"/>
              </a:ext>
            </a:extLst>
          </p:cNvPr>
          <p:cNvPicPr>
            <a:picLocks noChangeAspect="1"/>
          </p:cNvPicPr>
          <p:nvPr/>
        </p:nvPicPr>
        <p:blipFill>
          <a:blip r:embed="rId2"/>
          <a:stretch>
            <a:fillRect/>
          </a:stretch>
        </p:blipFill>
        <p:spPr>
          <a:xfrm>
            <a:off x="1624983" y="1870592"/>
            <a:ext cx="3901778" cy="1804572"/>
          </a:xfrm>
          <a:prstGeom prst="rect">
            <a:avLst/>
          </a:prstGeom>
        </p:spPr>
      </p:pic>
      <p:pic>
        <p:nvPicPr>
          <p:cNvPr id="65" name="图片 64">
            <a:extLst>
              <a:ext uri="{FF2B5EF4-FFF2-40B4-BE49-F238E27FC236}">
                <a16:creationId xmlns:a16="http://schemas.microsoft.com/office/drawing/2014/main" id="{707C1272-6D81-4FCE-B76A-A88C895B632F}"/>
              </a:ext>
            </a:extLst>
          </p:cNvPr>
          <p:cNvPicPr>
            <a:picLocks noChangeAspect="1"/>
          </p:cNvPicPr>
          <p:nvPr/>
        </p:nvPicPr>
        <p:blipFill>
          <a:blip r:embed="rId3"/>
          <a:stretch>
            <a:fillRect/>
          </a:stretch>
        </p:blipFill>
        <p:spPr>
          <a:xfrm>
            <a:off x="6576954" y="840225"/>
            <a:ext cx="4480948" cy="3346994"/>
          </a:xfrm>
          <a:prstGeom prst="rect">
            <a:avLst/>
          </a:prstGeom>
        </p:spPr>
      </p:pic>
    </p:spTree>
    <p:extLst>
      <p:ext uri="{BB962C8B-B14F-4D97-AF65-F5344CB8AC3E}">
        <p14:creationId xmlns:p14="http://schemas.microsoft.com/office/powerpoint/2010/main" val="1664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理想运算放大器</a:t>
            </a:r>
            <a:br>
              <a:rPr lang="zh-CN" altLang="en-US" dirty="0"/>
            </a:br>
            <a:endParaRPr lang="zh-CN" altLang="en-US" dirty="0"/>
          </a:p>
        </p:txBody>
      </p:sp>
      <p:sp>
        <p:nvSpPr>
          <p:cNvPr id="6" name="内容占位符 5"/>
          <p:cNvSpPr>
            <a:spLocks noGrp="1"/>
          </p:cNvSpPr>
          <p:nvPr>
            <p:ph idx="1"/>
          </p:nvPr>
        </p:nvSpPr>
        <p:spPr>
          <a:xfrm>
            <a:off x="574538" y="1612704"/>
            <a:ext cx="5373502" cy="1449773"/>
          </a:xfrm>
          <a:ln>
            <a:solidFill>
              <a:srgbClr val="0070C0"/>
            </a:solidFill>
          </a:ln>
        </p:spPr>
        <p:txBody>
          <a:bodyPr/>
          <a:lstStyle/>
          <a:p>
            <a:r>
              <a:rPr lang="zh-CN" altLang="en-US" dirty="0"/>
              <a:t>由于运放的</a:t>
            </a:r>
            <a:r>
              <a:rPr lang="zh-CN" altLang="en-US" dirty="0">
                <a:solidFill>
                  <a:srgbClr val="0070C0"/>
                </a:solidFill>
              </a:rPr>
              <a:t>开环放大倍数很大</a:t>
            </a:r>
            <a:r>
              <a:rPr lang="zh-CN" altLang="en-US" dirty="0"/>
              <a:t>，</a:t>
            </a:r>
            <a:r>
              <a:rPr lang="zh-CN" altLang="en-US" dirty="0">
                <a:solidFill>
                  <a:srgbClr val="0070C0"/>
                </a:solidFill>
              </a:rPr>
              <a:t>输入电阻高</a:t>
            </a:r>
            <a:r>
              <a:rPr lang="zh-CN" altLang="en-US" dirty="0"/>
              <a:t>，</a:t>
            </a:r>
            <a:r>
              <a:rPr lang="zh-CN" altLang="en-US" dirty="0">
                <a:solidFill>
                  <a:srgbClr val="0070C0"/>
                </a:solidFill>
              </a:rPr>
              <a:t>输出电阻小</a:t>
            </a:r>
            <a:r>
              <a:rPr lang="zh-CN" altLang="en-US" dirty="0"/>
              <a:t>，在分析时常将其理想化，称其为</a:t>
            </a:r>
            <a:r>
              <a:rPr lang="zh-CN" altLang="en-US" dirty="0">
                <a:solidFill>
                  <a:srgbClr val="B01F24"/>
                </a:solidFill>
              </a:rPr>
              <a:t>理想运放</a:t>
            </a:r>
            <a:r>
              <a:rPr lang="zh-CN" altLang="en-US" dirty="0"/>
              <a:t>。</a:t>
            </a:r>
          </a:p>
          <a:p>
            <a:endParaRPr lang="zh-CN" altLang="en-US" dirty="0"/>
          </a:p>
        </p:txBody>
      </p:sp>
      <p:graphicFrame>
        <p:nvGraphicFramePr>
          <p:cNvPr id="96" name="Object 13"/>
          <p:cNvGraphicFramePr>
            <a:graphicFrameLocks noChangeAspect="1"/>
          </p:cNvGraphicFramePr>
          <p:nvPr>
            <p:extLst>
              <p:ext uri="{D42A27DB-BD31-4B8C-83A1-F6EECF244321}">
                <p14:modId xmlns:p14="http://schemas.microsoft.com/office/powerpoint/2010/main" val="827167767"/>
              </p:ext>
            </p:extLst>
          </p:nvPr>
        </p:nvGraphicFramePr>
        <p:xfrm>
          <a:off x="5068707" y="4887054"/>
          <a:ext cx="1314492" cy="502545"/>
        </p:xfrm>
        <a:graphic>
          <a:graphicData uri="http://schemas.openxmlformats.org/presentationml/2006/ole">
            <mc:AlternateContent xmlns:mc="http://schemas.openxmlformats.org/markup-compatibility/2006">
              <mc:Choice xmlns:v="urn:schemas-microsoft-com:vml" Requires="v">
                <p:oleObj spid="_x0000_s45496" name="Equation" r:id="rId3" imgW="634680" imgH="241200" progId="Equation.DSMT4">
                  <p:embed/>
                </p:oleObj>
              </mc:Choice>
              <mc:Fallback>
                <p:oleObj name="Equation" r:id="rId3" imgW="634680" imgH="241200" progId="Equation.DSMT4">
                  <p:embed/>
                  <p:pic>
                    <p:nvPicPr>
                      <p:cNvPr id="96" name="Object 13"/>
                      <p:cNvPicPr>
                        <a:picLocks noChangeAspect="1" noChangeArrowheads="1"/>
                      </p:cNvPicPr>
                      <p:nvPr/>
                    </p:nvPicPr>
                    <p:blipFill>
                      <a:blip r:embed="rId4"/>
                      <a:srcRect/>
                      <a:stretch>
                        <a:fillRect/>
                      </a:stretch>
                    </p:blipFill>
                    <p:spPr bwMode="auto">
                      <a:xfrm>
                        <a:off x="5068707" y="4887054"/>
                        <a:ext cx="1314492" cy="502545"/>
                      </a:xfrm>
                      <a:prstGeom prst="rect">
                        <a:avLst/>
                      </a:prstGeom>
                      <a:noFill/>
                    </p:spPr>
                  </p:pic>
                </p:oleObj>
              </mc:Fallback>
            </mc:AlternateContent>
          </a:graphicData>
        </a:graphic>
      </p:graphicFrame>
      <p:graphicFrame>
        <p:nvGraphicFramePr>
          <p:cNvPr id="98" name="Object 17"/>
          <p:cNvGraphicFramePr>
            <a:graphicFrameLocks noChangeAspect="1"/>
          </p:cNvGraphicFramePr>
          <p:nvPr>
            <p:extLst>
              <p:ext uri="{D42A27DB-BD31-4B8C-83A1-F6EECF244321}">
                <p14:modId xmlns:p14="http://schemas.microsoft.com/office/powerpoint/2010/main" val="2739475258"/>
              </p:ext>
            </p:extLst>
          </p:nvPr>
        </p:nvGraphicFramePr>
        <p:xfrm>
          <a:off x="1548595" y="4169973"/>
          <a:ext cx="1436908" cy="592119"/>
        </p:xfrm>
        <a:graphic>
          <a:graphicData uri="http://schemas.openxmlformats.org/presentationml/2006/ole">
            <mc:AlternateContent xmlns:mc="http://schemas.openxmlformats.org/markup-compatibility/2006">
              <mc:Choice xmlns:v="urn:schemas-microsoft-com:vml" Requires="v">
                <p:oleObj spid="_x0000_s45497" name="Equation" r:id="rId5" imgW="558720" imgH="228600" progId="Equation.DSMT4">
                  <p:embed/>
                </p:oleObj>
              </mc:Choice>
              <mc:Fallback>
                <p:oleObj name="Equation" r:id="rId5" imgW="558720" imgH="228600" progId="Equation.DSMT4">
                  <p:embed/>
                  <p:pic>
                    <p:nvPicPr>
                      <p:cNvPr id="98" name="Object 17"/>
                      <p:cNvPicPr>
                        <a:picLocks noChangeAspect="1" noChangeArrowheads="1"/>
                      </p:cNvPicPr>
                      <p:nvPr/>
                    </p:nvPicPr>
                    <p:blipFill>
                      <a:blip r:embed="rId6"/>
                      <a:srcRect/>
                      <a:stretch>
                        <a:fillRect/>
                      </a:stretch>
                    </p:blipFill>
                    <p:spPr bwMode="auto">
                      <a:xfrm>
                        <a:off x="1548595" y="4169973"/>
                        <a:ext cx="1436908" cy="592119"/>
                      </a:xfrm>
                      <a:prstGeom prst="rect">
                        <a:avLst/>
                      </a:prstGeom>
                      <a:noFill/>
                    </p:spPr>
                  </p:pic>
                </p:oleObj>
              </mc:Fallback>
            </mc:AlternateContent>
          </a:graphicData>
        </a:graphic>
      </p:graphicFrame>
      <p:sp>
        <p:nvSpPr>
          <p:cNvPr id="93" name="Text Box 4"/>
          <p:cNvSpPr txBox="1">
            <a:spLocks noChangeArrowheads="1"/>
          </p:cNvSpPr>
          <p:nvPr/>
        </p:nvSpPr>
        <p:spPr bwMode="auto">
          <a:xfrm>
            <a:off x="1267553" y="3595499"/>
            <a:ext cx="2073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理想运放的条件</a:t>
            </a:r>
          </a:p>
        </p:txBody>
      </p:sp>
      <p:sp>
        <p:nvSpPr>
          <p:cNvPr id="114" name="Text Box 14"/>
          <p:cNvSpPr txBox="1">
            <a:spLocks noChangeArrowheads="1"/>
          </p:cNvSpPr>
          <p:nvPr/>
        </p:nvSpPr>
        <p:spPr bwMode="auto">
          <a:xfrm>
            <a:off x="8015607" y="4295396"/>
            <a:ext cx="1137733" cy="400110"/>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solidFill>
                  <a:srgbClr val="B01F24"/>
                </a:solidFill>
                <a:latin typeface="微软雅黑" panose="020B0503020204020204" pitchFamily="34" charset="-122"/>
                <a:ea typeface="微软雅黑" panose="020B0503020204020204" pitchFamily="34" charset="-122"/>
              </a:rPr>
              <a:t>虚短</a:t>
            </a:r>
          </a:p>
        </p:txBody>
      </p:sp>
      <p:sp>
        <p:nvSpPr>
          <p:cNvPr id="117" name="Text Box 17"/>
          <p:cNvSpPr txBox="1">
            <a:spLocks noChangeArrowheads="1"/>
          </p:cNvSpPr>
          <p:nvPr/>
        </p:nvSpPr>
        <p:spPr bwMode="auto">
          <a:xfrm>
            <a:off x="5047698" y="5564428"/>
            <a:ext cx="6637147" cy="733662"/>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b="1" dirty="0">
                <a:solidFill>
                  <a:schemeClr val="tx1">
                    <a:lumMod val="75000"/>
                    <a:lumOff val="25000"/>
                  </a:schemeClr>
                </a:solidFill>
                <a:latin typeface="微软雅黑 Light" panose="020B0502040204020203" pitchFamily="34" charset="-122"/>
                <a:ea typeface="微软雅黑 Light" panose="020B0502040204020203" pitchFamily="34" charset="-122"/>
              </a:rPr>
              <a:t>放大倍数与负载无关。分析多个运放级联组合的线性电路时可以分别对每个运放进行。</a:t>
            </a:r>
          </a:p>
        </p:txBody>
      </p:sp>
      <p:sp>
        <p:nvSpPr>
          <p:cNvPr id="120" name="Text Box 20"/>
          <p:cNvSpPr txBox="1">
            <a:spLocks noChangeArrowheads="1"/>
          </p:cNvSpPr>
          <p:nvPr/>
        </p:nvSpPr>
        <p:spPr bwMode="auto">
          <a:xfrm>
            <a:off x="6825955" y="4906070"/>
            <a:ext cx="1116800" cy="400110"/>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solidFill>
                  <a:srgbClr val="B01F24"/>
                </a:solidFill>
                <a:latin typeface="微软雅黑" panose="020B0503020204020204" pitchFamily="34" charset="-122"/>
                <a:ea typeface="微软雅黑" panose="020B0503020204020204" pitchFamily="34" charset="-122"/>
              </a:rPr>
              <a:t>虚断</a:t>
            </a:r>
          </a:p>
        </p:txBody>
      </p:sp>
      <p:sp>
        <p:nvSpPr>
          <p:cNvPr id="121" name="Text Box 21"/>
          <p:cNvSpPr txBox="1">
            <a:spLocks noChangeArrowheads="1"/>
          </p:cNvSpPr>
          <p:nvPr/>
        </p:nvSpPr>
        <p:spPr bwMode="auto">
          <a:xfrm>
            <a:off x="6347825" y="3592427"/>
            <a:ext cx="3048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运放工作在线性区的特点</a:t>
            </a:r>
          </a:p>
        </p:txBody>
      </p:sp>
      <p:graphicFrame>
        <p:nvGraphicFramePr>
          <p:cNvPr id="122" name="Object 17"/>
          <p:cNvGraphicFramePr>
            <a:graphicFrameLocks noChangeAspect="1"/>
          </p:cNvGraphicFramePr>
          <p:nvPr>
            <p:extLst>
              <p:ext uri="{D42A27DB-BD31-4B8C-83A1-F6EECF244321}">
                <p14:modId xmlns:p14="http://schemas.microsoft.com/office/powerpoint/2010/main" val="3598230662"/>
              </p:ext>
            </p:extLst>
          </p:nvPr>
        </p:nvGraphicFramePr>
        <p:xfrm>
          <a:off x="1548595" y="4840866"/>
          <a:ext cx="1184148" cy="592074"/>
        </p:xfrm>
        <a:graphic>
          <a:graphicData uri="http://schemas.openxmlformats.org/presentationml/2006/ole">
            <mc:AlternateContent xmlns:mc="http://schemas.openxmlformats.org/markup-compatibility/2006">
              <mc:Choice xmlns:v="urn:schemas-microsoft-com:vml" Requires="v">
                <p:oleObj spid="_x0000_s45498" name="Equation" r:id="rId7" imgW="457200" imgH="228600" progId="Equation.DSMT4">
                  <p:embed/>
                </p:oleObj>
              </mc:Choice>
              <mc:Fallback>
                <p:oleObj name="Equation" r:id="rId7" imgW="457200" imgH="228600" progId="Equation.DSMT4">
                  <p:embed/>
                  <p:pic>
                    <p:nvPicPr>
                      <p:cNvPr id="122" name="Object 17"/>
                      <p:cNvPicPr>
                        <a:picLocks noChangeAspect="1" noChangeArrowheads="1"/>
                      </p:cNvPicPr>
                      <p:nvPr/>
                    </p:nvPicPr>
                    <p:blipFill>
                      <a:blip r:embed="rId8"/>
                      <a:srcRect/>
                      <a:stretch>
                        <a:fillRect/>
                      </a:stretch>
                    </p:blipFill>
                    <p:spPr bwMode="auto">
                      <a:xfrm>
                        <a:off x="1548595" y="4840866"/>
                        <a:ext cx="1184148" cy="592074"/>
                      </a:xfrm>
                      <a:prstGeom prst="rect">
                        <a:avLst/>
                      </a:prstGeom>
                      <a:noFill/>
                    </p:spPr>
                  </p:pic>
                </p:oleObj>
              </mc:Fallback>
            </mc:AlternateContent>
          </a:graphicData>
        </a:graphic>
      </p:graphicFrame>
      <p:graphicFrame>
        <p:nvGraphicFramePr>
          <p:cNvPr id="123" name="Object 17"/>
          <p:cNvGraphicFramePr>
            <a:graphicFrameLocks noChangeAspect="1"/>
          </p:cNvGraphicFramePr>
          <p:nvPr>
            <p:extLst>
              <p:ext uri="{D42A27DB-BD31-4B8C-83A1-F6EECF244321}">
                <p14:modId xmlns:p14="http://schemas.microsoft.com/office/powerpoint/2010/main" val="262822211"/>
              </p:ext>
            </p:extLst>
          </p:nvPr>
        </p:nvGraphicFramePr>
        <p:xfrm>
          <a:off x="1548595" y="5564428"/>
          <a:ext cx="1150582" cy="592074"/>
        </p:xfrm>
        <a:graphic>
          <a:graphicData uri="http://schemas.openxmlformats.org/presentationml/2006/ole">
            <mc:AlternateContent xmlns:mc="http://schemas.openxmlformats.org/markup-compatibility/2006">
              <mc:Choice xmlns:v="urn:schemas-microsoft-com:vml" Requires="v">
                <p:oleObj spid="_x0000_s45499" name="Equation" r:id="rId9" imgW="444240" imgH="228600" progId="Equation.DSMT4">
                  <p:embed/>
                </p:oleObj>
              </mc:Choice>
              <mc:Fallback>
                <p:oleObj name="Equation" r:id="rId9" imgW="444240" imgH="228600" progId="Equation.DSMT4">
                  <p:embed/>
                  <p:pic>
                    <p:nvPicPr>
                      <p:cNvPr id="123" name="Object 17"/>
                      <p:cNvPicPr>
                        <a:picLocks noChangeAspect="1" noChangeArrowheads="1"/>
                      </p:cNvPicPr>
                      <p:nvPr/>
                    </p:nvPicPr>
                    <p:blipFill>
                      <a:blip r:embed="rId10"/>
                      <a:srcRect/>
                      <a:stretch>
                        <a:fillRect/>
                      </a:stretch>
                    </p:blipFill>
                    <p:spPr bwMode="auto">
                      <a:xfrm>
                        <a:off x="1548595" y="5564428"/>
                        <a:ext cx="1150582" cy="592074"/>
                      </a:xfrm>
                      <a:prstGeom prst="rect">
                        <a:avLst/>
                      </a:prstGeom>
                      <a:noFill/>
                    </p:spPr>
                  </p:pic>
                </p:oleObj>
              </mc:Fallback>
            </mc:AlternateContent>
          </a:graphicData>
        </a:graphic>
      </p:graphicFrame>
      <p:graphicFrame>
        <p:nvGraphicFramePr>
          <p:cNvPr id="124" name="Object 16"/>
          <p:cNvGraphicFramePr>
            <a:graphicFrameLocks noChangeAspect="1"/>
          </p:cNvGraphicFramePr>
          <p:nvPr>
            <p:extLst>
              <p:ext uri="{D42A27DB-BD31-4B8C-83A1-F6EECF244321}">
                <p14:modId xmlns:p14="http://schemas.microsoft.com/office/powerpoint/2010/main" val="1539090358"/>
              </p:ext>
            </p:extLst>
          </p:nvPr>
        </p:nvGraphicFramePr>
        <p:xfrm>
          <a:off x="5047698" y="4167121"/>
          <a:ext cx="2671002" cy="612062"/>
        </p:xfrm>
        <a:graphic>
          <a:graphicData uri="http://schemas.openxmlformats.org/presentationml/2006/ole">
            <mc:AlternateContent xmlns:mc="http://schemas.openxmlformats.org/markup-compatibility/2006">
              <mc:Choice xmlns:v="urn:schemas-microsoft-com:vml" Requires="v">
                <p:oleObj spid="_x0000_s45500" name="Equation" r:id="rId11" imgW="1054080" imgH="241200" progId="Equation.DSMT4">
                  <p:embed/>
                </p:oleObj>
              </mc:Choice>
              <mc:Fallback>
                <p:oleObj name="Equation" r:id="rId11" imgW="1054080" imgH="241200" progId="Equation.DSMT4">
                  <p:embed/>
                  <p:pic>
                    <p:nvPicPr>
                      <p:cNvPr id="124" name="Object 16"/>
                      <p:cNvPicPr>
                        <a:picLocks noChangeAspect="1" noChangeArrowheads="1"/>
                      </p:cNvPicPr>
                      <p:nvPr/>
                    </p:nvPicPr>
                    <p:blipFill>
                      <a:blip r:embed="rId12"/>
                      <a:srcRect/>
                      <a:stretch>
                        <a:fillRect/>
                      </a:stretch>
                    </p:blipFill>
                    <p:spPr bwMode="auto">
                      <a:xfrm>
                        <a:off x="5047698" y="4167121"/>
                        <a:ext cx="2671002" cy="612062"/>
                      </a:xfrm>
                      <a:prstGeom prst="rect">
                        <a:avLst/>
                      </a:prstGeom>
                      <a:noFill/>
                    </p:spPr>
                  </p:pic>
                </p:oleObj>
              </mc:Fallback>
            </mc:AlternateContent>
          </a:graphicData>
        </a:graphic>
      </p:graphicFrame>
      <p:graphicFrame>
        <p:nvGraphicFramePr>
          <p:cNvPr id="125" name="Object 16"/>
          <p:cNvGraphicFramePr>
            <a:graphicFrameLocks noChangeAspect="1"/>
          </p:cNvGraphicFramePr>
          <p:nvPr>
            <p:extLst>
              <p:ext uri="{D42A27DB-BD31-4B8C-83A1-F6EECF244321}">
                <p14:modId xmlns:p14="http://schemas.microsoft.com/office/powerpoint/2010/main" val="2834678181"/>
              </p:ext>
            </p:extLst>
          </p:nvPr>
        </p:nvGraphicFramePr>
        <p:xfrm>
          <a:off x="9011297" y="4193428"/>
          <a:ext cx="1127125" cy="612775"/>
        </p:xfrm>
        <a:graphic>
          <a:graphicData uri="http://schemas.openxmlformats.org/presentationml/2006/ole">
            <mc:AlternateContent xmlns:mc="http://schemas.openxmlformats.org/markup-compatibility/2006">
              <mc:Choice xmlns:v="urn:schemas-microsoft-com:vml" Requires="v">
                <p:oleObj spid="_x0000_s45501" name="Equation" r:id="rId13" imgW="444240" imgH="241200" progId="Equation.DSMT4">
                  <p:embed/>
                </p:oleObj>
              </mc:Choice>
              <mc:Fallback>
                <p:oleObj name="Equation" r:id="rId13" imgW="444240" imgH="241200" progId="Equation.DSMT4">
                  <p:embed/>
                  <p:pic>
                    <p:nvPicPr>
                      <p:cNvPr id="125" name="Object 16"/>
                      <p:cNvPicPr>
                        <a:picLocks noChangeAspect="1" noChangeArrowheads="1"/>
                      </p:cNvPicPr>
                      <p:nvPr/>
                    </p:nvPicPr>
                    <p:blipFill>
                      <a:blip r:embed="rId14"/>
                      <a:srcRect/>
                      <a:stretch>
                        <a:fillRect/>
                      </a:stretch>
                    </p:blipFill>
                    <p:spPr bwMode="auto">
                      <a:xfrm>
                        <a:off x="9011297" y="4193428"/>
                        <a:ext cx="1127125" cy="612775"/>
                      </a:xfrm>
                      <a:prstGeom prst="rect">
                        <a:avLst/>
                      </a:prstGeom>
                      <a:noFill/>
                    </p:spPr>
                  </p:pic>
                </p:oleObj>
              </mc:Fallback>
            </mc:AlternateContent>
          </a:graphicData>
        </a:graphic>
      </p:graphicFrame>
      <p:pic>
        <p:nvPicPr>
          <p:cNvPr id="3" name="图片 2">
            <a:extLst>
              <a:ext uri="{FF2B5EF4-FFF2-40B4-BE49-F238E27FC236}">
                <a16:creationId xmlns:a16="http://schemas.microsoft.com/office/drawing/2014/main" id="{6D631E37-60EC-4D3E-8105-7960E4629F62}"/>
              </a:ext>
            </a:extLst>
          </p:cNvPr>
          <p:cNvPicPr>
            <a:picLocks noChangeAspect="1"/>
          </p:cNvPicPr>
          <p:nvPr/>
        </p:nvPicPr>
        <p:blipFill>
          <a:blip r:embed="rId15"/>
          <a:stretch>
            <a:fillRect/>
          </a:stretch>
        </p:blipFill>
        <p:spPr>
          <a:xfrm>
            <a:off x="6651051" y="844072"/>
            <a:ext cx="4919190" cy="2572248"/>
          </a:xfrm>
          <a:prstGeom prst="rect">
            <a:avLst/>
          </a:prstGeom>
        </p:spPr>
      </p:pic>
      <p:sp>
        <p:nvSpPr>
          <p:cNvPr id="4" name="箭头: 右 3">
            <a:extLst>
              <a:ext uri="{FF2B5EF4-FFF2-40B4-BE49-F238E27FC236}">
                <a16:creationId xmlns:a16="http://schemas.microsoft.com/office/drawing/2014/main" id="{C358DF07-0C7A-4566-9559-1A310D031A38}"/>
              </a:ext>
            </a:extLst>
          </p:cNvPr>
          <p:cNvSpPr/>
          <p:nvPr/>
        </p:nvSpPr>
        <p:spPr>
          <a:xfrm>
            <a:off x="3655875" y="4312838"/>
            <a:ext cx="653312" cy="306388"/>
          </a:xfrm>
          <a:prstGeom prst="rightArrow">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28C32848-5EAC-4DAF-870B-C04035C8F1DF}"/>
              </a:ext>
            </a:extLst>
          </p:cNvPr>
          <p:cNvSpPr/>
          <p:nvPr/>
        </p:nvSpPr>
        <p:spPr>
          <a:xfrm>
            <a:off x="3655875" y="5010054"/>
            <a:ext cx="653312" cy="306388"/>
          </a:xfrm>
          <a:prstGeom prst="rightArrow">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504FF77B-586A-484D-94F4-5160387EFA1D}"/>
              </a:ext>
            </a:extLst>
          </p:cNvPr>
          <p:cNvSpPr/>
          <p:nvPr/>
        </p:nvSpPr>
        <p:spPr>
          <a:xfrm>
            <a:off x="3655875" y="5707271"/>
            <a:ext cx="653312" cy="306388"/>
          </a:xfrm>
          <a:prstGeom prst="rightArrow">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290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wipe(left)">
                                      <p:cBhvr>
                                        <p:cTn id="7" dur="500"/>
                                        <p:tgtEl>
                                          <p:spTgt spid="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blinds(horizontal)">
                                      <p:cBhvr>
                                        <p:cTn id="1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21"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同相放大电路</a:t>
            </a:r>
          </a:p>
        </p:txBody>
      </p:sp>
      <p:sp>
        <p:nvSpPr>
          <p:cNvPr id="3" name="内容占位符 2"/>
          <p:cNvSpPr>
            <a:spLocks noGrp="1"/>
          </p:cNvSpPr>
          <p:nvPr>
            <p:ph idx="1"/>
          </p:nvPr>
        </p:nvSpPr>
        <p:spPr>
          <a:xfrm>
            <a:off x="439615" y="5268529"/>
            <a:ext cx="11500851" cy="1024556"/>
          </a:xfrm>
        </p:spPr>
        <p:txBody>
          <a:bodyPr/>
          <a:lstStyle/>
          <a:p>
            <a:pPr>
              <a:spcBef>
                <a:spcPts val="0"/>
              </a:spcBef>
              <a:spcAft>
                <a:spcPts val="0"/>
              </a:spcAft>
            </a:pPr>
            <a:r>
              <a:rPr lang="zh-CN" altLang="en-US" dirty="0"/>
              <a:t>负反馈引到</a:t>
            </a:r>
            <a:r>
              <a:rPr lang="zh-CN" altLang="en-US" dirty="0">
                <a:solidFill>
                  <a:srgbClr val="0070C0"/>
                </a:solidFill>
              </a:rPr>
              <a:t>反相</a:t>
            </a:r>
            <a:r>
              <a:rPr lang="zh-CN" altLang="en-US" dirty="0"/>
              <a:t>输入端，信号从</a:t>
            </a:r>
            <a:r>
              <a:rPr lang="zh-CN" altLang="en-US" dirty="0">
                <a:solidFill>
                  <a:srgbClr val="0070C0"/>
                </a:solidFill>
              </a:rPr>
              <a:t>同相</a:t>
            </a:r>
            <a:r>
              <a:rPr lang="zh-CN" altLang="en-US" dirty="0"/>
              <a:t>端输入。从输出端取样电压反馈到输入端，</a:t>
            </a:r>
            <a:r>
              <a:rPr lang="zh-CN" altLang="en-US" dirty="0">
                <a:solidFill>
                  <a:srgbClr val="0070C0"/>
                </a:solidFill>
              </a:rPr>
              <a:t>电压反馈</a:t>
            </a:r>
            <a:r>
              <a:rPr lang="zh-CN" altLang="en-US" dirty="0"/>
              <a:t>。</a:t>
            </a:r>
          </a:p>
          <a:p>
            <a:pPr>
              <a:spcBef>
                <a:spcPts val="0"/>
              </a:spcBef>
              <a:spcAft>
                <a:spcPts val="0"/>
              </a:spcAft>
            </a:pPr>
            <a:r>
              <a:rPr lang="zh-CN" altLang="en-US" dirty="0"/>
              <a:t>反馈电压与输入电压串联，</a:t>
            </a:r>
            <a:r>
              <a:rPr lang="zh-CN" altLang="en-US" dirty="0">
                <a:solidFill>
                  <a:srgbClr val="0070C0"/>
                </a:solidFill>
              </a:rPr>
              <a:t>电压串联反馈</a:t>
            </a:r>
            <a:r>
              <a:rPr lang="zh-CN" altLang="en-US" dirty="0"/>
              <a:t>。反馈电压与输入电压极性相反，</a:t>
            </a:r>
            <a:r>
              <a:rPr lang="zh-CN" altLang="en-US" dirty="0">
                <a:solidFill>
                  <a:srgbClr val="0070C0"/>
                </a:solidFill>
              </a:rPr>
              <a:t>电压串联负反馈</a:t>
            </a:r>
            <a:r>
              <a:rPr lang="zh-CN" altLang="en-US" dirty="0"/>
              <a:t>。</a:t>
            </a:r>
          </a:p>
          <a:p>
            <a:pPr>
              <a:spcBef>
                <a:spcPts val="0"/>
              </a:spcBef>
              <a:spcAft>
                <a:spcPts val="0"/>
              </a:spcAft>
            </a:pPr>
            <a:endParaRPr lang="en-US" altLang="zh-CN" dirty="0"/>
          </a:p>
          <a:p>
            <a:pPr>
              <a:spcBef>
                <a:spcPts val="0"/>
              </a:spcBef>
              <a:spcAft>
                <a:spcPts val="0"/>
              </a:spcAft>
            </a:pPr>
            <a:endParaRPr lang="zh-CN" altLang="en-US" dirty="0"/>
          </a:p>
        </p:txBody>
      </p:sp>
      <p:pic>
        <p:nvPicPr>
          <p:cNvPr id="28" name="图片 27">
            <a:extLst>
              <a:ext uri="{FF2B5EF4-FFF2-40B4-BE49-F238E27FC236}">
                <a16:creationId xmlns:a16="http://schemas.microsoft.com/office/drawing/2014/main" id="{7A37BADE-72C1-4FEB-8F72-25E785A6E6A1}"/>
              </a:ext>
            </a:extLst>
          </p:cNvPr>
          <p:cNvPicPr>
            <a:picLocks noChangeAspect="1"/>
          </p:cNvPicPr>
          <p:nvPr/>
        </p:nvPicPr>
        <p:blipFill>
          <a:blip r:embed="rId2"/>
          <a:stretch>
            <a:fillRect/>
          </a:stretch>
        </p:blipFill>
        <p:spPr>
          <a:xfrm>
            <a:off x="3775999" y="693274"/>
            <a:ext cx="5533112" cy="4349243"/>
          </a:xfrm>
          <a:prstGeom prst="rect">
            <a:avLst/>
          </a:prstGeom>
        </p:spPr>
      </p:pic>
    </p:spTree>
    <p:extLst>
      <p:ext uri="{BB962C8B-B14F-4D97-AF65-F5344CB8AC3E}">
        <p14:creationId xmlns:p14="http://schemas.microsoft.com/office/powerpoint/2010/main" val="69420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近似计算</a:t>
            </a:r>
            <a:br>
              <a:rPr lang="zh-CN" altLang="en-US" dirty="0"/>
            </a:br>
            <a:endParaRPr lang="zh-CN" altLang="en-US" dirty="0"/>
          </a:p>
        </p:txBody>
      </p:sp>
      <p:sp>
        <p:nvSpPr>
          <p:cNvPr id="3" name="内容占位符 2"/>
          <p:cNvSpPr>
            <a:spLocks noGrp="1"/>
          </p:cNvSpPr>
          <p:nvPr>
            <p:ph idx="1"/>
          </p:nvPr>
        </p:nvSpPr>
        <p:spPr>
          <a:xfrm>
            <a:off x="439615" y="1535819"/>
            <a:ext cx="5766001" cy="4945422"/>
          </a:xfrm>
        </p:spPr>
        <p:txBody>
          <a:bodyPr/>
          <a:lstStyle/>
          <a:p>
            <a:r>
              <a:rPr lang="zh-CN" altLang="en-US" dirty="0"/>
              <a:t>由于运放的开环放大倍数很大，输入电阻高，输出电阻小，分析时常将其理想化。</a:t>
            </a:r>
            <a:endParaRPr lang="en-US" altLang="zh-CN" dirty="0"/>
          </a:p>
          <a:p>
            <a:endParaRPr lang="en-US" altLang="zh-CN" dirty="0"/>
          </a:p>
          <a:p>
            <a:endParaRPr lang="en-US" altLang="zh-CN" dirty="0"/>
          </a:p>
          <a:p>
            <a:r>
              <a:rPr lang="zh-CN" altLang="en-US" dirty="0"/>
              <a:t>电压增益：</a:t>
            </a:r>
          </a:p>
        </p:txBody>
      </p:sp>
      <p:sp>
        <p:nvSpPr>
          <p:cNvPr id="44" name="Rectangle 23"/>
          <p:cNvSpPr>
            <a:spLocks noChangeArrowheads="1"/>
          </p:cNvSpPr>
          <p:nvPr/>
        </p:nvSpPr>
        <p:spPr bwMode="auto">
          <a:xfrm>
            <a:off x="4835434" y="2731024"/>
            <a:ext cx="8675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虚断</a:t>
            </a:r>
            <a:r>
              <a:rPr lang="en-US" altLang="zh-CN" sz="2000" dirty="0">
                <a:solidFill>
                  <a:srgbClr val="0070C0"/>
                </a:solidFill>
                <a:latin typeface="微软雅黑" panose="020B0503020204020204" pitchFamily="34" charset="-122"/>
                <a:ea typeface="微软雅黑" panose="020B0503020204020204" pitchFamily="34" charset="-122"/>
              </a:rPr>
              <a:t>)</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45" name="Rectangle 24"/>
          <p:cNvSpPr>
            <a:spLocks noChangeArrowheads="1"/>
          </p:cNvSpPr>
          <p:nvPr/>
        </p:nvSpPr>
        <p:spPr bwMode="auto">
          <a:xfrm>
            <a:off x="2117178" y="2736557"/>
            <a:ext cx="8675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虚短</a:t>
            </a:r>
            <a:r>
              <a:rPr lang="en-US" altLang="zh-CN" sz="2000" dirty="0">
                <a:solidFill>
                  <a:srgbClr val="0070C0"/>
                </a:solidFill>
                <a:latin typeface="微软雅黑" panose="020B0503020204020204" pitchFamily="34" charset="-122"/>
                <a:ea typeface="微软雅黑" panose="020B0503020204020204" pitchFamily="34" charset="-122"/>
              </a:rPr>
              <a:t>)</a:t>
            </a:r>
            <a:endParaRPr lang="zh-CN" altLang="en-US" sz="2000" dirty="0">
              <a:solidFill>
                <a:srgbClr val="0070C0"/>
              </a:solidFill>
              <a:latin typeface="微软雅黑" panose="020B0503020204020204" pitchFamily="34" charset="-122"/>
              <a:ea typeface="微软雅黑" panose="020B0503020204020204" pitchFamily="34" charset="-122"/>
            </a:endParaRPr>
          </a:p>
        </p:txBody>
      </p:sp>
      <p:graphicFrame>
        <p:nvGraphicFramePr>
          <p:cNvPr id="46" name="Object 13"/>
          <p:cNvGraphicFramePr>
            <a:graphicFrameLocks noChangeAspect="1"/>
          </p:cNvGraphicFramePr>
          <p:nvPr>
            <p:extLst>
              <p:ext uri="{D42A27DB-BD31-4B8C-83A1-F6EECF244321}">
                <p14:modId xmlns:p14="http://schemas.microsoft.com/office/powerpoint/2010/main" val="1845778083"/>
              </p:ext>
            </p:extLst>
          </p:nvPr>
        </p:nvGraphicFramePr>
        <p:xfrm>
          <a:off x="3310113" y="2711231"/>
          <a:ext cx="1428416" cy="546099"/>
        </p:xfrm>
        <a:graphic>
          <a:graphicData uri="http://schemas.openxmlformats.org/presentationml/2006/ole">
            <mc:AlternateContent xmlns:mc="http://schemas.openxmlformats.org/markup-compatibility/2006">
              <mc:Choice xmlns:v="urn:schemas-microsoft-com:vml" Requires="v">
                <p:oleObj spid="_x0000_s46496" name="Equation" r:id="rId3" imgW="634680" imgH="241200" progId="Equation.DSMT4">
                  <p:embed/>
                </p:oleObj>
              </mc:Choice>
              <mc:Fallback>
                <p:oleObj name="Equation" r:id="rId3" imgW="634680" imgH="241200" progId="Equation.DSMT4">
                  <p:embed/>
                  <p:pic>
                    <p:nvPicPr>
                      <p:cNvPr id="46" name="Object 13"/>
                      <p:cNvPicPr>
                        <a:picLocks noChangeAspect="1" noChangeArrowheads="1"/>
                      </p:cNvPicPr>
                      <p:nvPr/>
                    </p:nvPicPr>
                    <p:blipFill>
                      <a:blip r:embed="rId4"/>
                      <a:srcRect/>
                      <a:stretch>
                        <a:fillRect/>
                      </a:stretch>
                    </p:blipFill>
                    <p:spPr bwMode="auto">
                      <a:xfrm>
                        <a:off x="3310113" y="2711231"/>
                        <a:ext cx="1428416" cy="546099"/>
                      </a:xfrm>
                      <a:prstGeom prst="rect">
                        <a:avLst/>
                      </a:prstGeom>
                      <a:noFill/>
                    </p:spPr>
                  </p:pic>
                </p:oleObj>
              </mc:Fallback>
            </mc:AlternateContent>
          </a:graphicData>
        </a:graphic>
      </p:graphicFrame>
      <p:graphicFrame>
        <p:nvGraphicFramePr>
          <p:cNvPr id="47" name="Object 15"/>
          <p:cNvGraphicFramePr>
            <a:graphicFrameLocks noChangeAspect="1"/>
          </p:cNvGraphicFramePr>
          <p:nvPr>
            <p:extLst>
              <p:ext uri="{D42A27DB-BD31-4B8C-83A1-F6EECF244321}">
                <p14:modId xmlns:p14="http://schemas.microsoft.com/office/powerpoint/2010/main" val="4035173384"/>
              </p:ext>
            </p:extLst>
          </p:nvPr>
        </p:nvGraphicFramePr>
        <p:xfrm>
          <a:off x="945608" y="2657560"/>
          <a:ext cx="1135279" cy="599770"/>
        </p:xfrm>
        <a:graphic>
          <a:graphicData uri="http://schemas.openxmlformats.org/presentationml/2006/ole">
            <mc:AlternateContent xmlns:mc="http://schemas.openxmlformats.org/markup-compatibility/2006">
              <mc:Choice xmlns:v="urn:schemas-microsoft-com:vml" Requires="v">
                <p:oleObj spid="_x0000_s46497" name="Equation" r:id="rId5" imgW="457200" imgH="241200" progId="Equation.DSMT4">
                  <p:embed/>
                </p:oleObj>
              </mc:Choice>
              <mc:Fallback>
                <p:oleObj name="Equation" r:id="rId5" imgW="457200" imgH="241200" progId="Equation.DSMT4">
                  <p:embed/>
                  <p:pic>
                    <p:nvPicPr>
                      <p:cNvPr id="47" name="Object 15"/>
                      <p:cNvPicPr>
                        <a:picLocks noChangeAspect="1" noChangeArrowheads="1"/>
                      </p:cNvPicPr>
                      <p:nvPr/>
                    </p:nvPicPr>
                    <p:blipFill>
                      <a:blip r:embed="rId6"/>
                      <a:srcRect/>
                      <a:stretch>
                        <a:fillRect/>
                      </a:stretch>
                    </p:blipFill>
                    <p:spPr bwMode="auto">
                      <a:xfrm>
                        <a:off x="945608" y="2657560"/>
                        <a:ext cx="1135279" cy="599770"/>
                      </a:xfrm>
                      <a:prstGeom prst="rect">
                        <a:avLst/>
                      </a:prstGeom>
                      <a:noFill/>
                    </p:spPr>
                  </p:pic>
                </p:oleObj>
              </mc:Fallback>
            </mc:AlternateContent>
          </a:graphicData>
        </a:graphic>
      </p:graphicFrame>
      <p:graphicFrame>
        <p:nvGraphicFramePr>
          <p:cNvPr id="48" name="Object 69"/>
          <p:cNvGraphicFramePr>
            <a:graphicFrameLocks noChangeAspect="1"/>
          </p:cNvGraphicFramePr>
          <p:nvPr>
            <p:extLst>
              <p:ext uri="{D42A27DB-BD31-4B8C-83A1-F6EECF244321}">
                <p14:modId xmlns:p14="http://schemas.microsoft.com/office/powerpoint/2010/main" val="479351258"/>
              </p:ext>
            </p:extLst>
          </p:nvPr>
        </p:nvGraphicFramePr>
        <p:xfrm>
          <a:off x="2529780" y="4425041"/>
          <a:ext cx="1609725" cy="546100"/>
        </p:xfrm>
        <a:graphic>
          <a:graphicData uri="http://schemas.openxmlformats.org/presentationml/2006/ole">
            <mc:AlternateContent xmlns:mc="http://schemas.openxmlformats.org/markup-compatibility/2006">
              <mc:Choice xmlns:v="urn:schemas-microsoft-com:vml" Requires="v">
                <p:oleObj spid="_x0000_s46498" name="Equation" r:id="rId7" imgW="711000" imgH="241200" progId="Equation.DSMT4">
                  <p:embed/>
                </p:oleObj>
              </mc:Choice>
              <mc:Fallback>
                <p:oleObj name="Equation" r:id="rId7" imgW="711000" imgH="241200" progId="Equation.DSMT4">
                  <p:embed/>
                  <p:pic>
                    <p:nvPicPr>
                      <p:cNvPr id="48" name="Object 69"/>
                      <p:cNvPicPr>
                        <a:picLocks noChangeAspect="1" noChangeArrowheads="1"/>
                      </p:cNvPicPr>
                      <p:nvPr/>
                    </p:nvPicPr>
                    <p:blipFill>
                      <a:blip r:embed="rId8"/>
                      <a:srcRect/>
                      <a:stretch>
                        <a:fillRect/>
                      </a:stretch>
                    </p:blipFill>
                    <p:spPr bwMode="auto">
                      <a:xfrm>
                        <a:off x="2529780" y="4425041"/>
                        <a:ext cx="1609725" cy="546100"/>
                      </a:xfrm>
                      <a:prstGeom prst="rect">
                        <a:avLst/>
                      </a:prstGeom>
                      <a:noFill/>
                      <a:ln>
                        <a:noFill/>
                      </a:ln>
                      <a:effectLst/>
                    </p:spPr>
                  </p:pic>
                </p:oleObj>
              </mc:Fallback>
            </mc:AlternateContent>
          </a:graphicData>
        </a:graphic>
      </p:graphicFrame>
      <p:sp>
        <p:nvSpPr>
          <p:cNvPr id="49" name="Rectangle 24"/>
          <p:cNvSpPr>
            <a:spLocks noChangeArrowheads="1"/>
          </p:cNvSpPr>
          <p:nvPr/>
        </p:nvSpPr>
        <p:spPr bwMode="auto">
          <a:xfrm>
            <a:off x="1419551" y="4493278"/>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000" b="1" dirty="0">
                <a:solidFill>
                  <a:srgbClr val="0070C0"/>
                </a:solidFill>
                <a:latin typeface="微软雅黑" panose="020B0503020204020204" pitchFamily="34" charset="-122"/>
                <a:ea typeface="微软雅黑" panose="020B0503020204020204" pitchFamily="34" charset="-122"/>
              </a:rPr>
              <a:t>虚短</a:t>
            </a:r>
          </a:p>
        </p:txBody>
      </p:sp>
      <p:graphicFrame>
        <p:nvGraphicFramePr>
          <p:cNvPr id="50" name="Object 62"/>
          <p:cNvGraphicFramePr>
            <a:graphicFrameLocks noChangeAspect="1"/>
          </p:cNvGraphicFramePr>
          <p:nvPr>
            <p:extLst>
              <p:ext uri="{D42A27DB-BD31-4B8C-83A1-F6EECF244321}">
                <p14:modId xmlns:p14="http://schemas.microsoft.com/office/powerpoint/2010/main" val="339637259"/>
              </p:ext>
            </p:extLst>
          </p:nvPr>
        </p:nvGraphicFramePr>
        <p:xfrm>
          <a:off x="5853280" y="4055261"/>
          <a:ext cx="2281238" cy="1135063"/>
        </p:xfrm>
        <a:graphic>
          <a:graphicData uri="http://schemas.openxmlformats.org/presentationml/2006/ole">
            <mc:AlternateContent xmlns:mc="http://schemas.openxmlformats.org/markup-compatibility/2006">
              <mc:Choice xmlns:v="urn:schemas-microsoft-com:vml" Requires="v">
                <p:oleObj spid="_x0000_s46499" name="Equation" r:id="rId9" imgW="965160" imgH="482400" progId="Equation.DSMT4">
                  <p:embed/>
                </p:oleObj>
              </mc:Choice>
              <mc:Fallback>
                <p:oleObj name="Equation" r:id="rId9" imgW="965160" imgH="482400" progId="Equation.DSMT4">
                  <p:embed/>
                  <p:pic>
                    <p:nvPicPr>
                      <p:cNvPr id="50" name="Object 62"/>
                      <p:cNvPicPr>
                        <a:picLocks noChangeAspect="1" noChangeArrowheads="1"/>
                      </p:cNvPicPr>
                      <p:nvPr/>
                    </p:nvPicPr>
                    <p:blipFill>
                      <a:blip r:embed="rId10"/>
                      <a:srcRect/>
                      <a:stretch>
                        <a:fillRect/>
                      </a:stretch>
                    </p:blipFill>
                    <p:spPr bwMode="auto">
                      <a:xfrm>
                        <a:off x="5853280" y="4055261"/>
                        <a:ext cx="2281238" cy="1135063"/>
                      </a:xfrm>
                      <a:prstGeom prst="rect">
                        <a:avLst/>
                      </a:prstGeom>
                      <a:noFill/>
                      <a:ln>
                        <a:noFill/>
                      </a:ln>
                      <a:effectLst/>
                    </p:spPr>
                  </p:pic>
                </p:oleObj>
              </mc:Fallback>
            </mc:AlternateContent>
          </a:graphicData>
        </a:graphic>
      </p:graphicFrame>
      <p:sp>
        <p:nvSpPr>
          <p:cNvPr id="51" name="燕尾形箭头 50"/>
          <p:cNvSpPr/>
          <p:nvPr/>
        </p:nvSpPr>
        <p:spPr>
          <a:xfrm>
            <a:off x="4882471" y="4493278"/>
            <a:ext cx="479685" cy="400110"/>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ectangle 24"/>
          <p:cNvSpPr>
            <a:spLocks noChangeArrowheads="1"/>
          </p:cNvSpPr>
          <p:nvPr/>
        </p:nvSpPr>
        <p:spPr bwMode="auto">
          <a:xfrm>
            <a:off x="1419551" y="549977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000" b="1" dirty="0">
                <a:solidFill>
                  <a:srgbClr val="0070C0"/>
                </a:solidFill>
                <a:latin typeface="微软雅黑" panose="020B0503020204020204" pitchFamily="34" charset="-122"/>
                <a:ea typeface="微软雅黑" panose="020B0503020204020204" pitchFamily="34" charset="-122"/>
              </a:rPr>
              <a:t>虚断</a:t>
            </a:r>
          </a:p>
        </p:txBody>
      </p:sp>
      <p:graphicFrame>
        <p:nvGraphicFramePr>
          <p:cNvPr id="53" name="Object 61"/>
          <p:cNvGraphicFramePr>
            <a:graphicFrameLocks noChangeAspect="1"/>
          </p:cNvGraphicFramePr>
          <p:nvPr>
            <p:extLst>
              <p:ext uri="{D42A27DB-BD31-4B8C-83A1-F6EECF244321}">
                <p14:modId xmlns:p14="http://schemas.microsoft.com/office/powerpoint/2010/main" val="1030538597"/>
              </p:ext>
            </p:extLst>
          </p:nvPr>
        </p:nvGraphicFramePr>
        <p:xfrm>
          <a:off x="2490092" y="5245779"/>
          <a:ext cx="1825625" cy="1028700"/>
        </p:xfrm>
        <a:graphic>
          <a:graphicData uri="http://schemas.openxmlformats.org/presentationml/2006/ole">
            <mc:AlternateContent xmlns:mc="http://schemas.openxmlformats.org/markup-compatibility/2006">
              <mc:Choice xmlns:v="urn:schemas-microsoft-com:vml" Requires="v">
                <p:oleObj spid="_x0000_s46500" name="Equation" r:id="rId11" imgW="761760" imgH="431640" progId="Equation.DSMT4">
                  <p:embed/>
                </p:oleObj>
              </mc:Choice>
              <mc:Fallback>
                <p:oleObj name="Equation" r:id="rId11" imgW="761760" imgH="431640" progId="Equation.DSMT4">
                  <p:embed/>
                  <p:pic>
                    <p:nvPicPr>
                      <p:cNvPr id="53" name="Object 61"/>
                      <p:cNvPicPr>
                        <a:picLocks noChangeAspect="1" noChangeArrowheads="1"/>
                      </p:cNvPicPr>
                      <p:nvPr/>
                    </p:nvPicPr>
                    <p:blipFill>
                      <a:blip r:embed="rId12"/>
                      <a:srcRect/>
                      <a:stretch>
                        <a:fillRect/>
                      </a:stretch>
                    </p:blipFill>
                    <p:spPr bwMode="auto">
                      <a:xfrm>
                        <a:off x="2490092" y="5245779"/>
                        <a:ext cx="1825625" cy="1028700"/>
                      </a:xfrm>
                      <a:prstGeom prst="rect">
                        <a:avLst/>
                      </a:prstGeom>
                      <a:noFill/>
                      <a:ln>
                        <a:noFill/>
                      </a:ln>
                      <a:effectLst/>
                    </p:spPr>
                  </p:pic>
                </p:oleObj>
              </mc:Fallback>
            </mc:AlternateContent>
          </a:graphicData>
        </a:graphic>
      </p:graphicFrame>
      <p:graphicFrame>
        <p:nvGraphicFramePr>
          <p:cNvPr id="54" name="Object 63"/>
          <p:cNvGraphicFramePr>
            <a:graphicFrameLocks noChangeAspect="1"/>
          </p:cNvGraphicFramePr>
          <p:nvPr/>
        </p:nvGraphicFramePr>
        <p:xfrm>
          <a:off x="5898168" y="5317324"/>
          <a:ext cx="2435252" cy="1009060"/>
        </p:xfrm>
        <a:graphic>
          <a:graphicData uri="http://schemas.openxmlformats.org/presentationml/2006/ole">
            <mc:AlternateContent xmlns:mc="http://schemas.openxmlformats.org/markup-compatibility/2006">
              <mc:Choice xmlns:v="urn:schemas-microsoft-com:vml" Requires="v">
                <p:oleObj spid="_x0000_s46501" name="Equation" r:id="rId13" imgW="1041120" imgH="431640" progId="Equation.DSMT4">
                  <p:embed/>
                </p:oleObj>
              </mc:Choice>
              <mc:Fallback>
                <p:oleObj name="Equation" r:id="rId13" imgW="1041120" imgH="431640" progId="Equation.DSMT4">
                  <p:embed/>
                  <p:pic>
                    <p:nvPicPr>
                      <p:cNvPr id="54" name="Object 63"/>
                      <p:cNvPicPr>
                        <a:picLocks noChangeAspect="1" noChangeArrowheads="1"/>
                      </p:cNvPicPr>
                      <p:nvPr/>
                    </p:nvPicPr>
                    <p:blipFill>
                      <a:blip r:embed="rId14"/>
                      <a:srcRect/>
                      <a:stretch>
                        <a:fillRect/>
                      </a:stretch>
                    </p:blipFill>
                    <p:spPr bwMode="auto">
                      <a:xfrm>
                        <a:off x="5898168" y="5317324"/>
                        <a:ext cx="2435252" cy="1009060"/>
                      </a:xfrm>
                      <a:prstGeom prst="rect">
                        <a:avLst/>
                      </a:prstGeom>
                      <a:noFill/>
                      <a:ln>
                        <a:solidFill>
                          <a:srgbClr val="FF0000"/>
                        </a:solidFill>
                      </a:ln>
                      <a:effectLst/>
                    </p:spPr>
                  </p:pic>
                </p:oleObj>
              </mc:Fallback>
            </mc:AlternateContent>
          </a:graphicData>
        </a:graphic>
      </p:graphicFrame>
      <p:sp>
        <p:nvSpPr>
          <p:cNvPr id="55" name="燕尾形箭头 54"/>
          <p:cNvSpPr/>
          <p:nvPr/>
        </p:nvSpPr>
        <p:spPr>
          <a:xfrm>
            <a:off x="4905124" y="5621799"/>
            <a:ext cx="479685" cy="400110"/>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8594099" y="5433125"/>
            <a:ext cx="3286559" cy="777457"/>
          </a:xfrm>
          <a:prstGeom prst="rect">
            <a:avLst/>
          </a:prstGeom>
        </p:spPr>
        <p:txBody>
          <a:bodyPr wrap="square">
            <a:spAutoFit/>
          </a:bodyPr>
          <a:lstStyle/>
          <a:p>
            <a:pPr>
              <a:lnSpc>
                <a:spcPct val="130000"/>
              </a:lnSpc>
            </a:pPr>
            <a:r>
              <a:rPr lang="zh-CN" altLang="en-US" b="1" dirty="0">
                <a:solidFill>
                  <a:srgbClr val="0070C0"/>
                </a:solidFill>
                <a:latin typeface="微软雅黑" panose="020B0503020204020204" pitchFamily="34" charset="-122"/>
                <a:ea typeface="微软雅黑" panose="020B0503020204020204" pitchFamily="34" charset="-122"/>
              </a:rPr>
              <a:t>其输入</a:t>
            </a:r>
            <a:r>
              <a:rPr lang="en-US" altLang="zh-CN" b="1" dirty="0">
                <a:solidFill>
                  <a:srgbClr val="0070C0"/>
                </a:solidFill>
                <a:latin typeface="微软雅黑" panose="020B0503020204020204" pitchFamily="34" charset="-122"/>
                <a:ea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rPr>
              <a:t>输出关系，仅仅取决于反馈网络。</a:t>
            </a:r>
          </a:p>
        </p:txBody>
      </p:sp>
      <p:pic>
        <p:nvPicPr>
          <p:cNvPr id="57" name="图片 56">
            <a:extLst>
              <a:ext uri="{FF2B5EF4-FFF2-40B4-BE49-F238E27FC236}">
                <a16:creationId xmlns:a16="http://schemas.microsoft.com/office/drawing/2014/main" id="{39C1BD0D-387E-48F2-B01A-F034135364B6}"/>
              </a:ext>
            </a:extLst>
          </p:cNvPr>
          <p:cNvPicPr>
            <a:picLocks noChangeAspect="1"/>
          </p:cNvPicPr>
          <p:nvPr/>
        </p:nvPicPr>
        <p:blipFill>
          <a:blip r:embed="rId15"/>
          <a:stretch>
            <a:fillRect/>
          </a:stretch>
        </p:blipFill>
        <p:spPr>
          <a:xfrm>
            <a:off x="6791417" y="636005"/>
            <a:ext cx="4152973" cy="3264400"/>
          </a:xfrm>
          <a:prstGeom prst="rect">
            <a:avLst/>
          </a:prstGeom>
        </p:spPr>
      </p:pic>
    </p:spTree>
    <p:extLst>
      <p:ext uri="{BB962C8B-B14F-4D97-AF65-F5344CB8AC3E}">
        <p14:creationId xmlns:p14="http://schemas.microsoft.com/office/powerpoint/2010/main" val="322534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电压跟随器</a:t>
            </a:r>
            <a:br>
              <a:rPr lang="zh-CN" altLang="en-US" dirty="0"/>
            </a:br>
            <a:endParaRPr lang="zh-CN" altLang="en-US" dirty="0"/>
          </a:p>
        </p:txBody>
      </p:sp>
      <p:sp>
        <p:nvSpPr>
          <p:cNvPr id="3" name="内容占位符 2"/>
          <p:cNvSpPr>
            <a:spLocks noGrp="1"/>
          </p:cNvSpPr>
          <p:nvPr>
            <p:ph idx="1"/>
          </p:nvPr>
        </p:nvSpPr>
        <p:spPr>
          <a:xfrm>
            <a:off x="594808" y="1475920"/>
            <a:ext cx="4927103" cy="4617787"/>
          </a:xfrm>
        </p:spPr>
        <p:txBody>
          <a:bodyPr/>
          <a:lstStyle/>
          <a:p>
            <a:r>
              <a:rPr lang="zh-CN" altLang="en-US" dirty="0"/>
              <a:t>输出电压全部引到反相输入端，信号从同相端输入，是同相比例运算放大器之特例。</a:t>
            </a:r>
          </a:p>
          <a:p>
            <a:r>
              <a:rPr lang="zh-CN" altLang="en-US" dirty="0">
                <a:solidFill>
                  <a:srgbClr val="0070C0"/>
                </a:solidFill>
              </a:rPr>
              <a:t>输入电阻为无穷大，输出电阻为零</a:t>
            </a:r>
            <a:r>
              <a:rPr lang="zh-CN" altLang="en-US" dirty="0"/>
              <a:t>，用作阻抗变换或缓冲器。</a:t>
            </a:r>
          </a:p>
          <a:p>
            <a:r>
              <a:rPr lang="zh-CN" altLang="en-US" dirty="0"/>
              <a:t>电压跟随器的接入不会影响信号源的工作电压。</a:t>
            </a:r>
            <a:endParaRPr lang="en-US" altLang="zh-CN" dirty="0"/>
          </a:p>
          <a:p>
            <a:r>
              <a:rPr lang="zh-CN" altLang="en-US" dirty="0"/>
              <a:t>跟随器输出端电压与负载大小基本无关。 </a:t>
            </a:r>
          </a:p>
          <a:p>
            <a:endParaRPr lang="zh-CN" altLang="en-US" dirty="0"/>
          </a:p>
        </p:txBody>
      </p:sp>
      <p:graphicFrame>
        <p:nvGraphicFramePr>
          <p:cNvPr id="31" name="Object 69"/>
          <p:cNvGraphicFramePr>
            <a:graphicFrameLocks noChangeAspect="1"/>
          </p:cNvGraphicFramePr>
          <p:nvPr>
            <p:extLst>
              <p:ext uri="{D42A27DB-BD31-4B8C-83A1-F6EECF244321}">
                <p14:modId xmlns:p14="http://schemas.microsoft.com/office/powerpoint/2010/main" val="2736514925"/>
              </p:ext>
            </p:extLst>
          </p:nvPr>
        </p:nvGraphicFramePr>
        <p:xfrm>
          <a:off x="7999683" y="4366113"/>
          <a:ext cx="2678646" cy="649770"/>
        </p:xfrm>
        <a:graphic>
          <a:graphicData uri="http://schemas.openxmlformats.org/presentationml/2006/ole">
            <mc:AlternateContent xmlns:mc="http://schemas.openxmlformats.org/markup-compatibility/2006">
              <mc:Choice xmlns:v="urn:schemas-microsoft-com:vml" Requires="v">
                <p:oleObj spid="_x0000_s47244" name="Equation" r:id="rId3" imgW="990360" imgH="241200" progId="Equation.DSMT4">
                  <p:embed/>
                </p:oleObj>
              </mc:Choice>
              <mc:Fallback>
                <p:oleObj name="Equation" r:id="rId3" imgW="990360" imgH="241200" progId="Equation.DSMT4">
                  <p:embed/>
                  <p:pic>
                    <p:nvPicPr>
                      <p:cNvPr id="31" name="Object 69"/>
                      <p:cNvPicPr>
                        <a:picLocks noChangeAspect="1" noChangeArrowheads="1"/>
                      </p:cNvPicPr>
                      <p:nvPr/>
                    </p:nvPicPr>
                    <p:blipFill>
                      <a:blip r:embed="rId4"/>
                      <a:srcRect/>
                      <a:stretch>
                        <a:fillRect/>
                      </a:stretch>
                    </p:blipFill>
                    <p:spPr bwMode="auto">
                      <a:xfrm>
                        <a:off x="7999683" y="4366113"/>
                        <a:ext cx="2678646" cy="649770"/>
                      </a:xfrm>
                      <a:prstGeom prst="rect">
                        <a:avLst/>
                      </a:prstGeom>
                      <a:noFill/>
                      <a:ln>
                        <a:noFill/>
                      </a:ln>
                      <a:effectLst/>
                    </p:spPr>
                  </p:pic>
                </p:oleObj>
              </mc:Fallback>
            </mc:AlternateContent>
          </a:graphicData>
        </a:graphic>
      </p:graphicFrame>
      <p:graphicFrame>
        <p:nvGraphicFramePr>
          <p:cNvPr id="32" name="Object 63"/>
          <p:cNvGraphicFramePr>
            <a:graphicFrameLocks noChangeAspect="1"/>
          </p:cNvGraphicFramePr>
          <p:nvPr>
            <p:extLst>
              <p:ext uri="{D42A27DB-BD31-4B8C-83A1-F6EECF244321}">
                <p14:modId xmlns:p14="http://schemas.microsoft.com/office/powerpoint/2010/main" val="2102699794"/>
              </p:ext>
            </p:extLst>
          </p:nvPr>
        </p:nvGraphicFramePr>
        <p:xfrm>
          <a:off x="7999683" y="5092256"/>
          <a:ext cx="1870952" cy="1136510"/>
        </p:xfrm>
        <a:graphic>
          <a:graphicData uri="http://schemas.openxmlformats.org/presentationml/2006/ole">
            <mc:AlternateContent xmlns:mc="http://schemas.openxmlformats.org/markup-compatibility/2006">
              <mc:Choice xmlns:v="urn:schemas-microsoft-com:vml" Requires="v">
                <p:oleObj spid="_x0000_s47245" name="Equation" r:id="rId5" imgW="711000" imgH="431640" progId="Equation.DSMT4">
                  <p:embed/>
                </p:oleObj>
              </mc:Choice>
              <mc:Fallback>
                <p:oleObj name="Equation" r:id="rId5" imgW="711000" imgH="431640" progId="Equation.DSMT4">
                  <p:embed/>
                  <p:pic>
                    <p:nvPicPr>
                      <p:cNvPr id="32" name="Object 63"/>
                      <p:cNvPicPr>
                        <a:picLocks noChangeAspect="1" noChangeArrowheads="1"/>
                      </p:cNvPicPr>
                      <p:nvPr/>
                    </p:nvPicPr>
                    <p:blipFill>
                      <a:blip r:embed="rId6"/>
                      <a:srcRect/>
                      <a:stretch>
                        <a:fillRect/>
                      </a:stretch>
                    </p:blipFill>
                    <p:spPr bwMode="auto">
                      <a:xfrm>
                        <a:off x="7999683" y="5092256"/>
                        <a:ext cx="1870952" cy="1136510"/>
                      </a:xfrm>
                      <a:prstGeom prst="rect">
                        <a:avLst/>
                      </a:prstGeom>
                      <a:noFill/>
                      <a:ln>
                        <a:solidFill>
                          <a:srgbClr val="FF0000"/>
                        </a:solidFill>
                      </a:ln>
                      <a:effectLst/>
                    </p:spPr>
                  </p:pic>
                </p:oleObj>
              </mc:Fallback>
            </mc:AlternateContent>
          </a:graphicData>
        </a:graphic>
      </p:graphicFrame>
      <p:sp>
        <p:nvSpPr>
          <p:cNvPr id="33" name="文本框 32"/>
          <p:cNvSpPr txBox="1"/>
          <p:nvPr/>
        </p:nvSpPr>
        <p:spPr>
          <a:xfrm>
            <a:off x="6201166" y="4016159"/>
            <a:ext cx="1736373" cy="499304"/>
          </a:xfrm>
          <a:prstGeom prst="rect">
            <a:avLst/>
          </a:prstGeom>
          <a:noFill/>
        </p:spPr>
        <p:txBody>
          <a:bodyPr wrap="none" rtlCol="0">
            <a:spAutoFit/>
          </a:bodyPr>
          <a:lstStyle/>
          <a:p>
            <a:pPr marL="266400" indent="-266400">
              <a:lnSpc>
                <a:spcPct val="150000"/>
              </a:lnSpc>
              <a:spcBef>
                <a:spcPts val="720"/>
              </a:spcBef>
              <a:spcAft>
                <a:spcPts val="240"/>
              </a:spcAft>
              <a:buFont typeface="Wingdings" pitchFamily="2" charset="2"/>
              <a:buChar char=""/>
            </a:pPr>
            <a:r>
              <a:rPr lang="zh-CN" altLang="en-US" sz="2000" b="1" dirty="0">
                <a:solidFill>
                  <a:srgbClr val="0070C0"/>
                </a:solidFill>
                <a:latin typeface="Georgia" panose="02040502050405020303" pitchFamily="18" charset="0"/>
                <a:ea typeface="微软雅黑" pitchFamily="34" charset="-122"/>
              </a:rPr>
              <a:t>电压增益：</a:t>
            </a:r>
          </a:p>
        </p:txBody>
      </p:sp>
      <p:pic>
        <p:nvPicPr>
          <p:cNvPr id="26" name="图片 25">
            <a:extLst>
              <a:ext uri="{FF2B5EF4-FFF2-40B4-BE49-F238E27FC236}">
                <a16:creationId xmlns:a16="http://schemas.microsoft.com/office/drawing/2014/main" id="{F4AD17DE-7BFB-4B21-9FA5-73C4F5F87A63}"/>
              </a:ext>
            </a:extLst>
          </p:cNvPr>
          <p:cNvPicPr>
            <a:picLocks noChangeAspect="1"/>
          </p:cNvPicPr>
          <p:nvPr/>
        </p:nvPicPr>
        <p:blipFill>
          <a:blip r:embed="rId7"/>
          <a:stretch>
            <a:fillRect/>
          </a:stretch>
        </p:blipFill>
        <p:spPr>
          <a:xfrm>
            <a:off x="6096000" y="1067434"/>
            <a:ext cx="4762121" cy="2361566"/>
          </a:xfrm>
          <a:prstGeom prst="rect">
            <a:avLst/>
          </a:prstGeom>
        </p:spPr>
      </p:pic>
    </p:spTree>
    <p:extLst>
      <p:ext uri="{BB962C8B-B14F-4D97-AF65-F5344CB8AC3E}">
        <p14:creationId xmlns:p14="http://schemas.microsoft.com/office/powerpoint/2010/main" val="421786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反相放大电路</a:t>
            </a:r>
          </a:p>
        </p:txBody>
      </p:sp>
      <p:sp>
        <p:nvSpPr>
          <p:cNvPr id="3" name="内容占位符 2"/>
          <p:cNvSpPr>
            <a:spLocks noGrp="1"/>
          </p:cNvSpPr>
          <p:nvPr>
            <p:ph idx="1"/>
          </p:nvPr>
        </p:nvSpPr>
        <p:spPr>
          <a:xfrm>
            <a:off x="439615" y="1433016"/>
            <a:ext cx="5362500" cy="3153974"/>
          </a:xfrm>
        </p:spPr>
        <p:txBody>
          <a:bodyPr/>
          <a:lstStyle/>
          <a:p>
            <a:r>
              <a:rPr lang="zh-CN" altLang="en-US" dirty="0"/>
              <a:t>负反馈引到</a:t>
            </a:r>
            <a:r>
              <a:rPr lang="zh-CN" altLang="en-US" dirty="0">
                <a:solidFill>
                  <a:srgbClr val="0070C0"/>
                </a:solidFill>
              </a:rPr>
              <a:t>反相</a:t>
            </a:r>
            <a:r>
              <a:rPr lang="zh-CN" altLang="en-US" dirty="0"/>
              <a:t>输入端，信号从</a:t>
            </a:r>
            <a:r>
              <a:rPr lang="zh-CN" altLang="en-US" dirty="0">
                <a:solidFill>
                  <a:srgbClr val="0070C0"/>
                </a:solidFill>
              </a:rPr>
              <a:t>反相</a:t>
            </a:r>
            <a:r>
              <a:rPr lang="zh-CN" altLang="en-US" dirty="0"/>
              <a:t>端输入。</a:t>
            </a:r>
            <a:endParaRPr lang="en-US" altLang="zh-CN" dirty="0"/>
          </a:p>
          <a:p>
            <a:r>
              <a:rPr lang="zh-CN" altLang="en-US" dirty="0"/>
              <a:t>输出电压与输入电压反相，故输出到输入的反馈是</a:t>
            </a:r>
            <a:r>
              <a:rPr lang="zh-CN" altLang="en-US" dirty="0">
                <a:solidFill>
                  <a:srgbClr val="0070C0"/>
                </a:solidFill>
              </a:rPr>
              <a:t>负反馈</a:t>
            </a:r>
            <a:r>
              <a:rPr lang="zh-CN" altLang="en-US" dirty="0"/>
              <a:t>。</a:t>
            </a:r>
          </a:p>
          <a:p>
            <a:r>
              <a:rPr lang="zh-CN" altLang="en-US" dirty="0"/>
              <a:t>反馈电压与原输入电压并联，故是</a:t>
            </a:r>
            <a:r>
              <a:rPr lang="zh-CN" altLang="en-US" dirty="0">
                <a:solidFill>
                  <a:srgbClr val="0070C0"/>
                </a:solidFill>
              </a:rPr>
              <a:t>电压并联负反馈</a:t>
            </a:r>
            <a:r>
              <a:rPr lang="zh-CN" altLang="en-US" dirty="0"/>
              <a:t>。</a:t>
            </a:r>
          </a:p>
        </p:txBody>
      </p:sp>
      <p:sp>
        <p:nvSpPr>
          <p:cNvPr id="36" name="Text Box 47"/>
          <p:cNvSpPr txBox="1">
            <a:spLocks noChangeArrowheads="1"/>
          </p:cNvSpPr>
          <p:nvPr/>
        </p:nvSpPr>
        <p:spPr bwMode="auto">
          <a:xfrm>
            <a:off x="8052046" y="3721963"/>
            <a:ext cx="3764133" cy="1239305"/>
          </a:xfrm>
          <a:prstGeom prst="rect">
            <a:avLst/>
          </a:prstGeom>
          <a:solidFill>
            <a:schemeClr val="bg1">
              <a:alpha val="85001"/>
            </a:schemeClr>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72000">
            <a:spAutoFit/>
          </a:bodyPr>
          <a:lstStyle/>
          <a:p>
            <a:pPr algn="l">
              <a:lnSpc>
                <a:spcPct val="125000"/>
              </a:lnSpc>
              <a:spcBef>
                <a:spcPct val="50000"/>
              </a:spcBef>
            </a:pPr>
            <a:r>
              <a:rPr lang="zh-CN" altLang="en-US" sz="2000" b="1" dirty="0">
                <a:solidFill>
                  <a:srgbClr val="0070C0"/>
                </a:solidFill>
                <a:latin typeface="Times New Roman" panose="02020603050405020304" pitchFamily="18" charset="0"/>
                <a:ea typeface="微软雅黑 Light" panose="020B0502040204020203" pitchFamily="34" charset="-122"/>
              </a:rPr>
              <a:t>平衡电阻，使输入端对地静态电阻相等，保证静态时输入级的对称性，有时取消。 </a:t>
            </a:r>
            <a:r>
              <a:rPr lang="en-US" altLang="zh-CN" sz="2000" b="1" i="1" dirty="0">
                <a:solidFill>
                  <a:srgbClr val="0070C0"/>
                </a:solidFill>
                <a:latin typeface="Times New Roman" panose="02020603050405020304" pitchFamily="18" charset="0"/>
                <a:ea typeface="微软雅黑 Light" panose="020B0502040204020203" pitchFamily="34" charset="-122"/>
              </a:rPr>
              <a:t>R</a:t>
            </a:r>
            <a:r>
              <a:rPr lang="en-US" altLang="zh-CN" sz="2000" b="1" baseline="-25000" dirty="0">
                <a:solidFill>
                  <a:srgbClr val="0070C0"/>
                </a:solidFill>
                <a:latin typeface="Times New Roman" panose="02020603050405020304" pitchFamily="18" charset="0"/>
                <a:ea typeface="微软雅黑 Light" panose="020B0502040204020203" pitchFamily="34" charset="-122"/>
              </a:rPr>
              <a:t>B</a:t>
            </a:r>
            <a:r>
              <a:rPr lang="en-US" altLang="zh-CN" sz="2000" b="1" i="1" baseline="-25000" dirty="0">
                <a:solidFill>
                  <a:srgbClr val="0070C0"/>
                </a:solidFill>
                <a:latin typeface="Times New Roman" panose="02020603050405020304" pitchFamily="18" charset="0"/>
                <a:ea typeface="微软雅黑 Light" panose="020B0502040204020203" pitchFamily="34" charset="-122"/>
              </a:rPr>
              <a:t> </a:t>
            </a:r>
            <a:r>
              <a:rPr lang="en-US" altLang="zh-CN" sz="2000" b="1" dirty="0">
                <a:solidFill>
                  <a:srgbClr val="0070C0"/>
                </a:solidFill>
                <a:latin typeface="Times New Roman" panose="02020603050405020304" pitchFamily="18" charset="0"/>
                <a:ea typeface="微软雅黑 Light" panose="020B0502040204020203" pitchFamily="34" charset="-122"/>
              </a:rPr>
              <a:t>=</a:t>
            </a:r>
            <a:r>
              <a:rPr lang="en-US" altLang="zh-CN" sz="2000" b="1" i="1" dirty="0">
                <a:solidFill>
                  <a:srgbClr val="0070C0"/>
                </a:solidFill>
                <a:latin typeface="Times New Roman" panose="02020603050405020304" pitchFamily="18" charset="0"/>
                <a:ea typeface="微软雅黑 Light" panose="020B0502040204020203" pitchFamily="34" charset="-122"/>
              </a:rPr>
              <a:t>R</a:t>
            </a:r>
            <a:r>
              <a:rPr lang="en-US" altLang="zh-CN" sz="2000" b="1" baseline="-25000" dirty="0">
                <a:solidFill>
                  <a:srgbClr val="0070C0"/>
                </a:solidFill>
                <a:latin typeface="Times New Roman" panose="02020603050405020304" pitchFamily="18" charset="0"/>
                <a:ea typeface="微软雅黑 Light" panose="020B0502040204020203" pitchFamily="34" charset="-122"/>
              </a:rPr>
              <a:t>1</a:t>
            </a:r>
            <a:r>
              <a:rPr lang="en-US" altLang="zh-CN" sz="2000" b="1" i="1" baseline="-25000" dirty="0">
                <a:solidFill>
                  <a:srgbClr val="0070C0"/>
                </a:solidFill>
                <a:latin typeface="Times New Roman" panose="02020603050405020304" pitchFamily="18" charset="0"/>
                <a:ea typeface="微软雅黑 Light" panose="020B0502040204020203" pitchFamily="34" charset="-122"/>
              </a:rPr>
              <a:t>  </a:t>
            </a:r>
            <a:r>
              <a:rPr lang="en-US" altLang="zh-CN" sz="2000" b="1" dirty="0">
                <a:solidFill>
                  <a:srgbClr val="0070C0"/>
                </a:solidFill>
                <a:latin typeface="Times New Roman" panose="02020603050405020304" pitchFamily="18" charset="0"/>
                <a:ea typeface="微软雅黑 Light" panose="020B0502040204020203" pitchFamily="34" charset="-122"/>
              </a:rPr>
              <a:t>//</a:t>
            </a:r>
            <a:r>
              <a:rPr lang="en-US" altLang="zh-CN" sz="2000" b="1" i="1" dirty="0">
                <a:solidFill>
                  <a:srgbClr val="0070C0"/>
                </a:solidFill>
                <a:latin typeface="Times New Roman" panose="02020603050405020304" pitchFamily="18" charset="0"/>
                <a:ea typeface="微软雅黑 Light" panose="020B0502040204020203" pitchFamily="34" charset="-122"/>
              </a:rPr>
              <a:t> R</a:t>
            </a:r>
            <a:r>
              <a:rPr lang="en-US" altLang="zh-CN" sz="2000" b="1" baseline="-25000" dirty="0">
                <a:solidFill>
                  <a:srgbClr val="0070C0"/>
                </a:solidFill>
                <a:latin typeface="Times New Roman" panose="02020603050405020304" pitchFamily="18" charset="0"/>
                <a:ea typeface="微软雅黑 Light" panose="020B0502040204020203" pitchFamily="34" charset="-122"/>
              </a:rPr>
              <a:t>2 </a:t>
            </a:r>
            <a:r>
              <a:rPr lang="zh-CN" altLang="en-US" sz="2000" b="1" dirty="0">
                <a:solidFill>
                  <a:srgbClr val="0070C0"/>
                </a:solidFill>
                <a:latin typeface="Times New Roman" panose="02020603050405020304" pitchFamily="18" charset="0"/>
                <a:ea typeface="微软雅黑 Light" panose="020B0502040204020203" pitchFamily="34" charset="-122"/>
              </a:rPr>
              <a:t>。</a:t>
            </a:r>
          </a:p>
        </p:txBody>
      </p:sp>
      <p:sp>
        <p:nvSpPr>
          <p:cNvPr id="37" name="内容占位符 2"/>
          <p:cNvSpPr txBox="1">
            <a:spLocks/>
          </p:cNvSpPr>
          <p:nvPr/>
        </p:nvSpPr>
        <p:spPr>
          <a:xfrm>
            <a:off x="439615" y="4686672"/>
            <a:ext cx="11376564" cy="1585606"/>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由于并联负反馈作用，</a:t>
            </a:r>
            <a:r>
              <a:rPr lang="zh-CN" altLang="en-US" dirty="0">
                <a:solidFill>
                  <a:srgbClr val="0070C0"/>
                </a:solidFill>
              </a:rPr>
              <a:t>输入电阻减小！</a:t>
            </a:r>
            <a:endParaRPr lang="en-US" altLang="zh-CN" dirty="0">
              <a:solidFill>
                <a:srgbClr val="0070C0"/>
              </a:solidFill>
            </a:endParaRPr>
          </a:p>
          <a:p>
            <a:r>
              <a:rPr lang="zh-CN" altLang="en-US" dirty="0"/>
              <a:t>理想运算放大器的输出电阻为零，电压并联负反馈，相当于在输出端又并联一个电阻，使放大器的</a:t>
            </a:r>
            <a:r>
              <a:rPr lang="zh-CN" altLang="en-US" dirty="0">
                <a:solidFill>
                  <a:srgbClr val="0070C0"/>
                </a:solidFill>
              </a:rPr>
              <a:t>输出电阻更小。</a:t>
            </a:r>
          </a:p>
        </p:txBody>
      </p:sp>
      <p:pic>
        <p:nvPicPr>
          <p:cNvPr id="31" name="图片 30">
            <a:extLst>
              <a:ext uri="{FF2B5EF4-FFF2-40B4-BE49-F238E27FC236}">
                <a16:creationId xmlns:a16="http://schemas.microsoft.com/office/drawing/2014/main" id="{D6F78ABD-C3D5-4236-A015-819BAA0BB7DC}"/>
              </a:ext>
            </a:extLst>
          </p:cNvPr>
          <p:cNvPicPr>
            <a:picLocks noChangeAspect="1"/>
          </p:cNvPicPr>
          <p:nvPr/>
        </p:nvPicPr>
        <p:blipFill>
          <a:blip r:embed="rId2"/>
          <a:stretch>
            <a:fillRect/>
          </a:stretch>
        </p:blipFill>
        <p:spPr>
          <a:xfrm>
            <a:off x="5993222" y="760591"/>
            <a:ext cx="5548678" cy="3926081"/>
          </a:xfrm>
          <a:prstGeom prst="rect">
            <a:avLst/>
          </a:prstGeom>
        </p:spPr>
      </p:pic>
    </p:spTree>
    <p:extLst>
      <p:ext uri="{BB962C8B-B14F-4D97-AF65-F5344CB8AC3E}">
        <p14:creationId xmlns:p14="http://schemas.microsoft.com/office/powerpoint/2010/main" val="289454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近似计算</a:t>
            </a:r>
          </a:p>
        </p:txBody>
      </p:sp>
      <p:sp>
        <p:nvSpPr>
          <p:cNvPr id="3" name="内容占位符 2"/>
          <p:cNvSpPr>
            <a:spLocks noGrp="1"/>
          </p:cNvSpPr>
          <p:nvPr>
            <p:ph idx="1"/>
          </p:nvPr>
        </p:nvSpPr>
        <p:spPr>
          <a:xfrm>
            <a:off x="439616" y="1433016"/>
            <a:ext cx="2698638" cy="782638"/>
          </a:xfrm>
        </p:spPr>
        <p:txBody>
          <a:bodyPr/>
          <a:lstStyle/>
          <a:p>
            <a:r>
              <a:rPr lang="zh-CN" altLang="en-US" dirty="0"/>
              <a:t>电压增益：</a:t>
            </a:r>
          </a:p>
        </p:txBody>
      </p:sp>
      <p:graphicFrame>
        <p:nvGraphicFramePr>
          <p:cNvPr id="36" name="Object 5"/>
          <p:cNvGraphicFramePr>
            <a:graphicFrameLocks noChangeAspect="1"/>
          </p:cNvGraphicFramePr>
          <p:nvPr>
            <p:extLst>
              <p:ext uri="{D42A27DB-BD31-4B8C-83A1-F6EECF244321}">
                <p14:modId xmlns:p14="http://schemas.microsoft.com/office/powerpoint/2010/main" val="897590465"/>
              </p:ext>
            </p:extLst>
          </p:nvPr>
        </p:nvGraphicFramePr>
        <p:xfrm>
          <a:off x="1473854" y="2189476"/>
          <a:ext cx="2200275" cy="957263"/>
        </p:xfrm>
        <a:graphic>
          <a:graphicData uri="http://schemas.openxmlformats.org/presentationml/2006/ole">
            <mc:AlternateContent xmlns:mc="http://schemas.openxmlformats.org/markup-compatibility/2006">
              <mc:Choice xmlns:v="urn:schemas-microsoft-com:vml" Requires="v">
                <p:oleObj spid="_x0000_s48406" name="Equation" r:id="rId3" imgW="1015920" imgH="444240" progId="Equation.DSMT4">
                  <p:embed/>
                </p:oleObj>
              </mc:Choice>
              <mc:Fallback>
                <p:oleObj name="Equation" r:id="rId3" imgW="1015920" imgH="444240" progId="Equation.DSMT4">
                  <p:embed/>
                  <p:pic>
                    <p:nvPicPr>
                      <p:cNvPr id="36" name="Object 5"/>
                      <p:cNvPicPr>
                        <a:picLocks noChangeAspect="1" noChangeArrowheads="1"/>
                      </p:cNvPicPr>
                      <p:nvPr/>
                    </p:nvPicPr>
                    <p:blipFill>
                      <a:blip r:embed="rId4"/>
                      <a:srcRect/>
                      <a:stretch>
                        <a:fillRect/>
                      </a:stretch>
                    </p:blipFill>
                    <p:spPr bwMode="auto">
                      <a:xfrm>
                        <a:off x="1473854" y="2189476"/>
                        <a:ext cx="2200275" cy="957263"/>
                      </a:xfrm>
                      <a:prstGeom prst="rect">
                        <a:avLst/>
                      </a:prstGeom>
                      <a:noFill/>
                      <a:ln>
                        <a:noFill/>
                      </a:ln>
                      <a:effectLst/>
                    </p:spPr>
                  </p:pic>
                </p:oleObj>
              </mc:Fallback>
            </mc:AlternateContent>
          </a:graphicData>
        </a:graphic>
      </p:graphicFrame>
      <p:graphicFrame>
        <p:nvGraphicFramePr>
          <p:cNvPr id="37" name="Object 6"/>
          <p:cNvGraphicFramePr>
            <a:graphicFrameLocks noChangeAspect="1"/>
          </p:cNvGraphicFramePr>
          <p:nvPr>
            <p:extLst>
              <p:ext uri="{D42A27DB-BD31-4B8C-83A1-F6EECF244321}">
                <p14:modId xmlns:p14="http://schemas.microsoft.com/office/powerpoint/2010/main" val="580058526"/>
              </p:ext>
            </p:extLst>
          </p:nvPr>
        </p:nvGraphicFramePr>
        <p:xfrm>
          <a:off x="2036495" y="4645817"/>
          <a:ext cx="2386012" cy="1081087"/>
        </p:xfrm>
        <a:graphic>
          <a:graphicData uri="http://schemas.openxmlformats.org/presentationml/2006/ole">
            <mc:AlternateContent xmlns:mc="http://schemas.openxmlformats.org/markup-compatibility/2006">
              <mc:Choice xmlns:v="urn:schemas-microsoft-com:vml" Requires="v">
                <p:oleObj spid="_x0000_s48407" name="Equation" r:id="rId5" imgW="952200" imgH="431640" progId="Equation.DSMT4">
                  <p:embed/>
                </p:oleObj>
              </mc:Choice>
              <mc:Fallback>
                <p:oleObj name="Equation" r:id="rId5" imgW="952200" imgH="431640" progId="Equation.DSMT4">
                  <p:embed/>
                  <p:pic>
                    <p:nvPicPr>
                      <p:cNvPr id="37" name="Object 6"/>
                      <p:cNvPicPr>
                        <a:picLocks noChangeAspect="1" noChangeArrowheads="1"/>
                      </p:cNvPicPr>
                      <p:nvPr/>
                    </p:nvPicPr>
                    <p:blipFill>
                      <a:blip r:embed="rId6"/>
                      <a:srcRect/>
                      <a:stretch>
                        <a:fillRect/>
                      </a:stretch>
                    </p:blipFill>
                    <p:spPr bwMode="auto">
                      <a:xfrm>
                        <a:off x="2036495" y="4645817"/>
                        <a:ext cx="2386012" cy="1081087"/>
                      </a:xfrm>
                      <a:prstGeom prst="rect">
                        <a:avLst/>
                      </a:prstGeom>
                      <a:noFill/>
                      <a:ln>
                        <a:solidFill>
                          <a:srgbClr val="FF0000"/>
                        </a:solidFill>
                      </a:ln>
                      <a:effectLst/>
                    </p:spPr>
                  </p:pic>
                </p:oleObj>
              </mc:Fallback>
            </mc:AlternateContent>
          </a:graphicData>
        </a:graphic>
      </p:graphicFrame>
      <p:graphicFrame>
        <p:nvGraphicFramePr>
          <p:cNvPr id="38" name="Object 40"/>
          <p:cNvGraphicFramePr>
            <a:graphicFrameLocks noChangeAspect="1"/>
          </p:cNvGraphicFramePr>
          <p:nvPr>
            <p:extLst>
              <p:ext uri="{D42A27DB-BD31-4B8C-83A1-F6EECF244321}">
                <p14:modId xmlns:p14="http://schemas.microsoft.com/office/powerpoint/2010/main" val="4029241460"/>
              </p:ext>
            </p:extLst>
          </p:nvPr>
        </p:nvGraphicFramePr>
        <p:xfrm>
          <a:off x="1924690" y="3276205"/>
          <a:ext cx="1622425" cy="1077913"/>
        </p:xfrm>
        <a:graphic>
          <a:graphicData uri="http://schemas.openxmlformats.org/presentationml/2006/ole">
            <mc:AlternateContent xmlns:mc="http://schemas.openxmlformats.org/markup-compatibility/2006">
              <mc:Choice xmlns:v="urn:schemas-microsoft-com:vml" Requires="v">
                <p:oleObj spid="_x0000_s48408" name="Equation" r:id="rId7" imgW="647640" imgH="431640" progId="Equation.DSMT4">
                  <p:embed/>
                </p:oleObj>
              </mc:Choice>
              <mc:Fallback>
                <p:oleObj name="Equation" r:id="rId7" imgW="647640" imgH="431640" progId="Equation.DSMT4">
                  <p:embed/>
                  <p:pic>
                    <p:nvPicPr>
                      <p:cNvPr id="38" name="Object 40"/>
                      <p:cNvPicPr>
                        <a:picLocks noChangeAspect="1" noChangeArrowheads="1"/>
                      </p:cNvPicPr>
                      <p:nvPr/>
                    </p:nvPicPr>
                    <p:blipFill>
                      <a:blip r:embed="rId8"/>
                      <a:srcRect/>
                      <a:stretch>
                        <a:fillRect/>
                      </a:stretch>
                    </p:blipFill>
                    <p:spPr bwMode="auto">
                      <a:xfrm>
                        <a:off x="1924690" y="3276205"/>
                        <a:ext cx="1622425"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燕尾形箭头 38"/>
          <p:cNvSpPr/>
          <p:nvPr/>
        </p:nvSpPr>
        <p:spPr>
          <a:xfrm>
            <a:off x="933216" y="4979928"/>
            <a:ext cx="479685" cy="400110"/>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 Box 43"/>
          <p:cNvSpPr txBox="1">
            <a:spLocks noChangeArrowheads="1"/>
          </p:cNvSpPr>
          <p:nvPr/>
        </p:nvSpPr>
        <p:spPr bwMode="gray">
          <a:xfrm>
            <a:off x="2417769" y="5957346"/>
            <a:ext cx="2004738" cy="344128"/>
          </a:xfrm>
          <a:prstGeom prst="rect">
            <a:avLst/>
          </a:prstGeom>
          <a:noFill/>
          <a:ln w="381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3600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负号表示反相</a:t>
            </a:r>
          </a:p>
        </p:txBody>
      </p:sp>
      <p:sp>
        <p:nvSpPr>
          <p:cNvPr id="45" name="Text Box 42"/>
          <p:cNvSpPr txBox="1">
            <a:spLocks noChangeArrowheads="1"/>
          </p:cNvSpPr>
          <p:nvPr/>
        </p:nvSpPr>
        <p:spPr bwMode="gray">
          <a:xfrm>
            <a:off x="3992829" y="2513008"/>
            <a:ext cx="859357" cy="344128"/>
          </a:xfrm>
          <a:prstGeom prst="rect">
            <a:avLst/>
          </a:prstGeom>
          <a:noFill/>
          <a:ln w="381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36000">
            <a:spAutoFit/>
          </a:bodyPr>
          <a:lstStyle/>
          <a:p>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虚断</a:t>
            </a:r>
            <a:r>
              <a:rPr lang="en-US" altLang="zh-CN" sz="2000" b="1" dirty="0">
                <a:solidFill>
                  <a:srgbClr val="0070C0"/>
                </a:solidFill>
                <a:latin typeface="微软雅黑" panose="020B0503020204020204" pitchFamily="34" charset="-122"/>
                <a:ea typeface="微软雅黑" panose="020B0503020204020204" pitchFamily="34" charset="-122"/>
              </a:rPr>
              <a:t>)</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46" name="Text Box 42"/>
          <p:cNvSpPr txBox="1">
            <a:spLocks noChangeArrowheads="1"/>
          </p:cNvSpPr>
          <p:nvPr/>
        </p:nvSpPr>
        <p:spPr bwMode="gray">
          <a:xfrm>
            <a:off x="3956629" y="3631642"/>
            <a:ext cx="754490" cy="344128"/>
          </a:xfrm>
          <a:prstGeom prst="rect">
            <a:avLst/>
          </a:prstGeom>
          <a:noFill/>
          <a:ln w="381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36000">
            <a:spAutoFit/>
          </a:bodyPr>
          <a:lstStyle/>
          <a:p>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虚短</a:t>
            </a:r>
            <a:r>
              <a:rPr lang="en-US" altLang="zh-CN" sz="2000" b="1" dirty="0">
                <a:solidFill>
                  <a:srgbClr val="0070C0"/>
                </a:solidFill>
                <a:latin typeface="微软雅黑" panose="020B0503020204020204" pitchFamily="34" charset="-122"/>
                <a:ea typeface="微软雅黑" panose="020B0503020204020204" pitchFamily="34" charset="-122"/>
              </a:rPr>
              <a:t>)</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47" name="内容占位符 2"/>
          <p:cNvSpPr txBox="1">
            <a:spLocks/>
          </p:cNvSpPr>
          <p:nvPr/>
        </p:nvSpPr>
        <p:spPr>
          <a:xfrm>
            <a:off x="8079393" y="4138872"/>
            <a:ext cx="3877518" cy="2482332"/>
          </a:xfrm>
          <a:prstGeom prst="rect">
            <a:avLst/>
          </a:prstGeom>
        </p:spPr>
        <p:txBody>
          <a:bodyPr/>
          <a:lstStyle>
            <a:lvl1pPr marL="266400" indent="-266400" algn="l" defTabSz="914400" rtl="0" eaLnBrk="1" latinLnBrk="0" hangingPunct="1">
              <a:lnSpc>
                <a:spcPct val="150000"/>
              </a:lnSpc>
              <a:spcBef>
                <a:spcPts val="720"/>
              </a:spcBef>
              <a:spcAft>
                <a:spcPts val="240"/>
              </a:spcAft>
              <a:buFont typeface="Wingdings" pitchFamily="2" charset="2"/>
              <a:buChar char=""/>
              <a:defRPr sz="2000" b="1" kern="1200" baseline="0">
                <a:solidFill>
                  <a:srgbClr val="333333"/>
                </a:solidFill>
                <a:latin typeface="Georgia" panose="02040502050405020303" pitchFamily="18" charset="0"/>
                <a:ea typeface="微软雅黑" pitchFamily="34" charset="-122"/>
                <a:cs typeface="+mn-cs"/>
              </a:defRPr>
            </a:lvl1pPr>
            <a:lvl2pPr marL="712800" indent="-270000" algn="l" defTabSz="914400" rtl="0" eaLnBrk="1" latinLnBrk="0" hangingPunct="1">
              <a:lnSpc>
                <a:spcPct val="150000"/>
              </a:lnSpc>
              <a:spcBef>
                <a:spcPts val="36"/>
              </a:spcBef>
              <a:spcAft>
                <a:spcPts val="12"/>
              </a:spcAft>
              <a:buFont typeface="Arial" pitchFamily="34" charset="0"/>
              <a:buChar char="–"/>
              <a:defRPr sz="1800" b="1" kern="1200" baseline="0">
                <a:solidFill>
                  <a:srgbClr val="333333"/>
                </a:solidFill>
                <a:latin typeface="Georgia" panose="02040502050405020303" pitchFamily="18" charset="0"/>
                <a:ea typeface="微软雅黑" pitchFamily="34" charset="-122"/>
                <a:cs typeface="+mn-cs"/>
              </a:defRPr>
            </a:lvl2pPr>
            <a:lvl3pPr marL="1072800" indent="-176400" algn="l" defTabSz="914400" rtl="0" eaLnBrk="1" latinLnBrk="0" hangingPunct="1">
              <a:lnSpc>
                <a:spcPct val="150000"/>
              </a:lnSpc>
              <a:spcBef>
                <a:spcPts val="36"/>
              </a:spcBef>
              <a:spcAft>
                <a:spcPts val="12"/>
              </a:spcAft>
              <a:buFont typeface="Arial" pitchFamily="34" charset="0"/>
              <a:buChar char="•"/>
              <a:defRPr sz="1600" b="1" kern="1200" baseline="0">
                <a:solidFill>
                  <a:srgbClr val="333333"/>
                </a:solidFill>
                <a:latin typeface="Georgia" panose="02040502050405020303" pitchFamily="18" charset="0"/>
                <a:ea typeface="微软雅黑" pitchFamily="34" charset="-122"/>
                <a:cs typeface="+mn-cs"/>
              </a:defRPr>
            </a:lvl3pPr>
            <a:lvl4pPr marL="1440000" indent="-1872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4pPr>
            <a:lvl5pPr marL="2057400" indent="-228600" algn="l" defTabSz="914400" rtl="0" eaLnBrk="1" latinLnBrk="0" hangingPunct="1">
              <a:lnSpc>
                <a:spcPct val="150000"/>
              </a:lnSpc>
              <a:spcBef>
                <a:spcPts val="504"/>
              </a:spcBef>
              <a:spcAft>
                <a:spcPts val="168"/>
              </a:spcAft>
              <a:buFont typeface="Arial" pitchFamily="34" charset="0"/>
              <a:buChar char="»"/>
              <a:defRPr sz="1400" b="1" kern="1200" baseline="0">
                <a:solidFill>
                  <a:srgbClr val="333333"/>
                </a:solidFill>
                <a:latin typeface="Georgia" panose="02040502050405020303" pitchFamily="18"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输入电阻：</a:t>
            </a:r>
            <a:endParaRPr lang="en-US" altLang="zh-CN" dirty="0"/>
          </a:p>
          <a:p>
            <a:endParaRPr lang="en-US" altLang="zh-CN" dirty="0"/>
          </a:p>
          <a:p>
            <a:endParaRPr lang="en-US" altLang="zh-CN" dirty="0"/>
          </a:p>
          <a:p>
            <a:pPr lvl="1"/>
            <a:r>
              <a:rPr lang="zh-CN" altLang="en-US" sz="2000" dirty="0">
                <a:solidFill>
                  <a:srgbClr val="0070C0"/>
                </a:solidFill>
              </a:rPr>
              <a:t>输入电阻被严重拉低！</a:t>
            </a:r>
          </a:p>
        </p:txBody>
      </p:sp>
      <p:graphicFrame>
        <p:nvGraphicFramePr>
          <p:cNvPr id="48" name="Object 85"/>
          <p:cNvGraphicFramePr>
            <a:graphicFrameLocks noChangeAspect="1"/>
          </p:cNvGraphicFramePr>
          <p:nvPr>
            <p:extLst>
              <p:ext uri="{D42A27DB-BD31-4B8C-83A1-F6EECF244321}">
                <p14:modId xmlns:p14="http://schemas.microsoft.com/office/powerpoint/2010/main" val="3789296761"/>
              </p:ext>
            </p:extLst>
          </p:nvPr>
        </p:nvGraphicFramePr>
        <p:xfrm>
          <a:off x="8245808" y="4862641"/>
          <a:ext cx="3414713" cy="846138"/>
        </p:xfrm>
        <a:graphic>
          <a:graphicData uri="http://schemas.openxmlformats.org/presentationml/2006/ole">
            <mc:AlternateContent xmlns:mc="http://schemas.openxmlformats.org/markup-compatibility/2006">
              <mc:Choice xmlns:v="urn:schemas-microsoft-com:vml" Requires="v">
                <p:oleObj spid="_x0000_s48409" name="Equation" r:id="rId9" imgW="1790640" imgH="444240" progId="Equation.DSMT4">
                  <p:embed/>
                </p:oleObj>
              </mc:Choice>
              <mc:Fallback>
                <p:oleObj name="Equation" r:id="rId9" imgW="1790640" imgH="444240" progId="Equation.DSMT4">
                  <p:embed/>
                  <p:pic>
                    <p:nvPicPr>
                      <p:cNvPr id="48" name="Object 85"/>
                      <p:cNvPicPr>
                        <a:picLocks noChangeAspect="1" noChangeArrowheads="1"/>
                      </p:cNvPicPr>
                      <p:nvPr/>
                    </p:nvPicPr>
                    <p:blipFill>
                      <a:blip r:embed="rId10"/>
                      <a:srcRect/>
                      <a:stretch>
                        <a:fillRect/>
                      </a:stretch>
                    </p:blipFill>
                    <p:spPr bwMode="auto">
                      <a:xfrm>
                        <a:off x="8245808" y="4862641"/>
                        <a:ext cx="3414713" cy="846138"/>
                      </a:xfrm>
                      <a:prstGeom prst="rect">
                        <a:avLst/>
                      </a:prstGeom>
                      <a:noFill/>
                      <a:ln>
                        <a:noFill/>
                      </a:ln>
                      <a:effectLst/>
                    </p:spPr>
                  </p:pic>
                </p:oleObj>
              </mc:Fallback>
            </mc:AlternateContent>
          </a:graphicData>
        </a:graphic>
      </p:graphicFrame>
      <p:pic>
        <p:nvPicPr>
          <p:cNvPr id="31" name="图片 30">
            <a:extLst>
              <a:ext uri="{FF2B5EF4-FFF2-40B4-BE49-F238E27FC236}">
                <a16:creationId xmlns:a16="http://schemas.microsoft.com/office/drawing/2014/main" id="{7660A109-05F4-44A8-A4C9-23C0A85A686D}"/>
              </a:ext>
            </a:extLst>
          </p:cNvPr>
          <p:cNvPicPr>
            <a:picLocks noChangeAspect="1"/>
          </p:cNvPicPr>
          <p:nvPr/>
        </p:nvPicPr>
        <p:blipFill>
          <a:blip r:embed="rId11"/>
          <a:stretch>
            <a:fillRect/>
          </a:stretch>
        </p:blipFill>
        <p:spPr>
          <a:xfrm>
            <a:off x="5406097" y="982886"/>
            <a:ext cx="5151091" cy="3645387"/>
          </a:xfrm>
          <a:prstGeom prst="rect">
            <a:avLst/>
          </a:prstGeom>
        </p:spPr>
      </p:pic>
    </p:spTree>
    <p:extLst>
      <p:ext uri="{BB962C8B-B14F-4D97-AF65-F5344CB8AC3E}">
        <p14:creationId xmlns:p14="http://schemas.microsoft.com/office/powerpoint/2010/main" val="229177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例：求</a:t>
            </a:r>
            <a:r>
              <a:rPr lang="en-US" altLang="zh-CN" i="1" dirty="0"/>
              <a:t>A</a:t>
            </a:r>
            <a:r>
              <a:rPr lang="en-US" altLang="zh-CN" baseline="-25000" dirty="0"/>
              <a:t>v</a:t>
            </a:r>
            <a:r>
              <a:rPr lang="zh-CN" altLang="en-US" dirty="0"/>
              <a:t>？</a:t>
            </a:r>
            <a:br>
              <a:rPr lang="en-US" altLang="zh-CN" dirty="0"/>
            </a:br>
            <a:endParaRPr lang="zh-CN" altLang="en-US" dirty="0"/>
          </a:p>
        </p:txBody>
      </p:sp>
      <p:sp>
        <p:nvSpPr>
          <p:cNvPr id="3" name="内容占位符 2"/>
          <p:cNvSpPr>
            <a:spLocks noGrp="1"/>
          </p:cNvSpPr>
          <p:nvPr>
            <p:ph idx="1"/>
          </p:nvPr>
        </p:nvSpPr>
        <p:spPr>
          <a:xfrm>
            <a:off x="439615" y="1433016"/>
            <a:ext cx="5416675" cy="4831306"/>
          </a:xfrm>
        </p:spPr>
        <p:txBody>
          <a:bodyPr/>
          <a:lstStyle/>
          <a:p>
            <a:r>
              <a:rPr lang="zh-CN" altLang="en-US" dirty="0"/>
              <a:t>对节点</a:t>
            </a:r>
            <a:r>
              <a:rPr lang="en-US" altLang="zh-CN" dirty="0"/>
              <a:t>M</a:t>
            </a:r>
            <a:r>
              <a:rPr lang="zh-CN" altLang="en-US" dirty="0"/>
              <a:t>，有：</a:t>
            </a:r>
            <a:endParaRPr lang="en-US" altLang="zh-CN" dirty="0"/>
          </a:p>
          <a:p>
            <a:endParaRPr lang="en-US" altLang="zh-CN" dirty="0"/>
          </a:p>
          <a:p>
            <a:endParaRPr lang="en-US" altLang="zh-CN" dirty="0"/>
          </a:p>
          <a:p>
            <a:endParaRPr lang="en-US" altLang="zh-CN" dirty="0"/>
          </a:p>
          <a:p>
            <a:r>
              <a:rPr lang="zh-CN" altLang="en-US" dirty="0"/>
              <a:t>对节点</a:t>
            </a:r>
            <a:r>
              <a:rPr lang="en-US" altLang="zh-CN" dirty="0"/>
              <a:t>N</a:t>
            </a:r>
            <a:r>
              <a:rPr lang="zh-CN" altLang="en-US" dirty="0"/>
              <a:t>，有</a:t>
            </a:r>
          </a:p>
          <a:p>
            <a:endParaRPr lang="zh-CN" altLang="en-US" dirty="0"/>
          </a:p>
        </p:txBody>
      </p:sp>
      <p:graphicFrame>
        <p:nvGraphicFramePr>
          <p:cNvPr id="53" name="Object 61"/>
          <p:cNvGraphicFramePr>
            <a:graphicFrameLocks noChangeAspect="1"/>
          </p:cNvGraphicFramePr>
          <p:nvPr>
            <p:extLst>
              <p:ext uri="{D42A27DB-BD31-4B8C-83A1-F6EECF244321}">
                <p14:modId xmlns:p14="http://schemas.microsoft.com/office/powerpoint/2010/main" val="4178744541"/>
              </p:ext>
            </p:extLst>
          </p:nvPr>
        </p:nvGraphicFramePr>
        <p:xfrm>
          <a:off x="1540692" y="2042753"/>
          <a:ext cx="2786063" cy="862013"/>
        </p:xfrm>
        <a:graphic>
          <a:graphicData uri="http://schemas.openxmlformats.org/presentationml/2006/ole">
            <mc:AlternateContent xmlns:mc="http://schemas.openxmlformats.org/markup-compatibility/2006">
              <mc:Choice xmlns:v="urn:schemas-microsoft-com:vml" Requires="v">
                <p:oleObj spid="_x0000_s49499" name="Equation" r:id="rId3" imgW="1396800" imgH="431640" progId="Equation.DSMT4">
                  <p:embed/>
                </p:oleObj>
              </mc:Choice>
              <mc:Fallback>
                <p:oleObj name="Equation" r:id="rId3" imgW="1396800" imgH="431640" progId="Equation.DSMT4">
                  <p:embed/>
                  <p:pic>
                    <p:nvPicPr>
                      <p:cNvPr id="53" name="Object 61"/>
                      <p:cNvPicPr>
                        <a:picLocks noChangeAspect="1" noChangeArrowheads="1"/>
                      </p:cNvPicPr>
                      <p:nvPr/>
                    </p:nvPicPr>
                    <p:blipFill>
                      <a:blip r:embed="rId4"/>
                      <a:srcRect/>
                      <a:stretch>
                        <a:fillRect/>
                      </a:stretch>
                    </p:blipFill>
                    <p:spPr bwMode="auto">
                      <a:xfrm>
                        <a:off x="1540692" y="2042753"/>
                        <a:ext cx="2786063" cy="862013"/>
                      </a:xfrm>
                      <a:prstGeom prst="rect">
                        <a:avLst/>
                      </a:prstGeom>
                      <a:noFill/>
                      <a:ln>
                        <a:noFill/>
                      </a:ln>
                      <a:effectLst/>
                    </p:spPr>
                  </p:pic>
                </p:oleObj>
              </mc:Fallback>
            </mc:AlternateContent>
          </a:graphicData>
        </a:graphic>
      </p:graphicFrame>
      <p:graphicFrame>
        <p:nvGraphicFramePr>
          <p:cNvPr id="54" name="Object 63"/>
          <p:cNvGraphicFramePr>
            <a:graphicFrameLocks noChangeAspect="1"/>
          </p:cNvGraphicFramePr>
          <p:nvPr>
            <p:extLst>
              <p:ext uri="{D42A27DB-BD31-4B8C-83A1-F6EECF244321}">
                <p14:modId xmlns:p14="http://schemas.microsoft.com/office/powerpoint/2010/main" val="1713094536"/>
              </p:ext>
            </p:extLst>
          </p:nvPr>
        </p:nvGraphicFramePr>
        <p:xfrm>
          <a:off x="1591491" y="2869840"/>
          <a:ext cx="3117850" cy="925512"/>
        </p:xfrm>
        <a:graphic>
          <a:graphicData uri="http://schemas.openxmlformats.org/presentationml/2006/ole">
            <mc:AlternateContent xmlns:mc="http://schemas.openxmlformats.org/markup-compatibility/2006">
              <mc:Choice xmlns:v="urn:schemas-microsoft-com:vml" Requires="v">
                <p:oleObj spid="_x0000_s49500" name="Equation" r:id="rId5" imgW="1625400" imgH="482400" progId="Equation.DSMT4">
                  <p:embed/>
                </p:oleObj>
              </mc:Choice>
              <mc:Fallback>
                <p:oleObj name="Equation" r:id="rId5" imgW="1625400" imgH="482400" progId="Equation.DSMT4">
                  <p:embed/>
                  <p:pic>
                    <p:nvPicPr>
                      <p:cNvPr id="54" name="Object 63"/>
                      <p:cNvPicPr>
                        <a:picLocks noChangeAspect="1" noChangeArrowheads="1"/>
                      </p:cNvPicPr>
                      <p:nvPr/>
                    </p:nvPicPr>
                    <p:blipFill>
                      <a:blip r:embed="rId6"/>
                      <a:srcRect/>
                      <a:stretch>
                        <a:fillRect/>
                      </a:stretch>
                    </p:blipFill>
                    <p:spPr bwMode="auto">
                      <a:xfrm>
                        <a:off x="1591491" y="2869840"/>
                        <a:ext cx="3117850" cy="925512"/>
                      </a:xfrm>
                      <a:prstGeom prst="rect">
                        <a:avLst/>
                      </a:prstGeom>
                      <a:noFill/>
                      <a:ln>
                        <a:noFill/>
                      </a:ln>
                      <a:effectLst/>
                    </p:spPr>
                  </p:pic>
                </p:oleObj>
              </mc:Fallback>
            </mc:AlternateContent>
          </a:graphicData>
        </a:graphic>
      </p:graphicFrame>
      <p:graphicFrame>
        <p:nvGraphicFramePr>
          <p:cNvPr id="55" name="Object 65"/>
          <p:cNvGraphicFramePr>
            <a:graphicFrameLocks/>
          </p:cNvGraphicFramePr>
          <p:nvPr>
            <p:extLst>
              <p:ext uri="{D42A27DB-BD31-4B8C-83A1-F6EECF244321}">
                <p14:modId xmlns:p14="http://schemas.microsoft.com/office/powerpoint/2010/main" val="3333020016"/>
              </p:ext>
            </p:extLst>
          </p:nvPr>
        </p:nvGraphicFramePr>
        <p:xfrm>
          <a:off x="1499093" y="4305413"/>
          <a:ext cx="1198563" cy="773112"/>
        </p:xfrm>
        <a:graphic>
          <a:graphicData uri="http://schemas.openxmlformats.org/presentationml/2006/ole">
            <mc:AlternateContent xmlns:mc="http://schemas.openxmlformats.org/markup-compatibility/2006">
              <mc:Choice xmlns:v="urn:schemas-microsoft-com:vml" Requires="v">
                <p:oleObj spid="_x0000_s49501" name="Equation" r:id="rId7" imgW="660240" imgH="431640" progId="Equation.DSMT4">
                  <p:embed/>
                </p:oleObj>
              </mc:Choice>
              <mc:Fallback>
                <p:oleObj name="Equation" r:id="rId7" imgW="660240" imgH="431640" progId="Equation.DSMT4">
                  <p:embed/>
                  <p:pic>
                    <p:nvPicPr>
                      <p:cNvPr id="55" name="Object 65"/>
                      <p:cNvPicPr>
                        <a:picLocks noChangeArrowheads="1"/>
                      </p:cNvPicPr>
                      <p:nvPr/>
                    </p:nvPicPr>
                    <p:blipFill>
                      <a:blip r:embed="rId8"/>
                      <a:srcRect/>
                      <a:stretch>
                        <a:fillRect/>
                      </a:stretch>
                    </p:blipFill>
                    <p:spPr bwMode="auto">
                      <a:xfrm>
                        <a:off x="1499093" y="4305413"/>
                        <a:ext cx="1198563" cy="773112"/>
                      </a:xfrm>
                      <a:prstGeom prst="rect">
                        <a:avLst/>
                      </a:prstGeom>
                      <a:noFill/>
                      <a:ln>
                        <a:noFill/>
                      </a:ln>
                      <a:effectLst/>
                    </p:spPr>
                  </p:pic>
                </p:oleObj>
              </mc:Fallback>
            </mc:AlternateContent>
          </a:graphicData>
        </a:graphic>
      </p:graphicFrame>
      <p:graphicFrame>
        <p:nvGraphicFramePr>
          <p:cNvPr id="56" name="Object 66"/>
          <p:cNvGraphicFramePr>
            <a:graphicFrameLocks noChangeAspect="1"/>
          </p:cNvGraphicFramePr>
          <p:nvPr>
            <p:extLst>
              <p:ext uri="{D42A27DB-BD31-4B8C-83A1-F6EECF244321}">
                <p14:modId xmlns:p14="http://schemas.microsoft.com/office/powerpoint/2010/main" val="1584926638"/>
              </p:ext>
            </p:extLst>
          </p:nvPr>
        </p:nvGraphicFramePr>
        <p:xfrm>
          <a:off x="3319956" y="4322876"/>
          <a:ext cx="1436687" cy="815975"/>
        </p:xfrm>
        <a:graphic>
          <a:graphicData uri="http://schemas.openxmlformats.org/presentationml/2006/ole">
            <mc:AlternateContent xmlns:mc="http://schemas.openxmlformats.org/markup-compatibility/2006">
              <mc:Choice xmlns:v="urn:schemas-microsoft-com:vml" Requires="v">
                <p:oleObj spid="_x0000_s49502" name="Equation" r:id="rId9" imgW="761760" imgH="431640" progId="Equation.DSMT4">
                  <p:embed/>
                </p:oleObj>
              </mc:Choice>
              <mc:Fallback>
                <p:oleObj name="Equation" r:id="rId9" imgW="761760" imgH="431640" progId="Equation.DSMT4">
                  <p:embed/>
                  <p:pic>
                    <p:nvPicPr>
                      <p:cNvPr id="56" name="Object 66"/>
                      <p:cNvPicPr>
                        <a:picLocks noChangeAspect="1" noChangeArrowheads="1"/>
                      </p:cNvPicPr>
                      <p:nvPr/>
                    </p:nvPicPr>
                    <p:blipFill>
                      <a:blip r:embed="rId10"/>
                      <a:srcRect/>
                      <a:stretch>
                        <a:fillRect/>
                      </a:stretch>
                    </p:blipFill>
                    <p:spPr bwMode="auto">
                      <a:xfrm>
                        <a:off x="3319956" y="4322876"/>
                        <a:ext cx="1436687" cy="815975"/>
                      </a:xfrm>
                      <a:prstGeom prst="rect">
                        <a:avLst/>
                      </a:prstGeom>
                      <a:noFill/>
                      <a:ln>
                        <a:noFill/>
                      </a:ln>
                      <a:effectLst/>
                    </p:spPr>
                  </p:pic>
                </p:oleObj>
              </mc:Fallback>
            </mc:AlternateContent>
          </a:graphicData>
        </a:graphic>
      </p:graphicFrame>
      <p:graphicFrame>
        <p:nvGraphicFramePr>
          <p:cNvPr id="57" name="Object 71"/>
          <p:cNvGraphicFramePr>
            <a:graphicFrameLocks noChangeAspect="1"/>
          </p:cNvGraphicFramePr>
          <p:nvPr>
            <p:extLst>
              <p:ext uri="{D42A27DB-BD31-4B8C-83A1-F6EECF244321}">
                <p14:modId xmlns:p14="http://schemas.microsoft.com/office/powerpoint/2010/main" val="4243269572"/>
              </p:ext>
            </p:extLst>
          </p:nvPr>
        </p:nvGraphicFramePr>
        <p:xfrm>
          <a:off x="1467863" y="5309437"/>
          <a:ext cx="3301999" cy="898166"/>
        </p:xfrm>
        <a:graphic>
          <a:graphicData uri="http://schemas.openxmlformats.org/presentationml/2006/ole">
            <mc:AlternateContent xmlns:mc="http://schemas.openxmlformats.org/markup-compatibility/2006">
              <mc:Choice xmlns:v="urn:schemas-microsoft-com:vml" Requires="v">
                <p:oleObj spid="_x0000_s49503" name="Equation" r:id="rId11" imgW="1587240" imgH="431640" progId="Equation.DSMT4">
                  <p:embed/>
                </p:oleObj>
              </mc:Choice>
              <mc:Fallback>
                <p:oleObj name="Equation" r:id="rId11" imgW="1587240" imgH="431640" progId="Equation.DSMT4">
                  <p:embed/>
                  <p:pic>
                    <p:nvPicPr>
                      <p:cNvPr id="57" name="Object 71"/>
                      <p:cNvPicPr>
                        <a:picLocks noChangeAspect="1" noChangeArrowheads="1"/>
                      </p:cNvPicPr>
                      <p:nvPr/>
                    </p:nvPicPr>
                    <p:blipFill>
                      <a:blip r:embed="rId12"/>
                      <a:srcRect/>
                      <a:stretch>
                        <a:fillRect/>
                      </a:stretch>
                    </p:blipFill>
                    <p:spPr bwMode="auto">
                      <a:xfrm>
                        <a:off x="1467863" y="5309437"/>
                        <a:ext cx="3301999" cy="898166"/>
                      </a:xfrm>
                      <a:prstGeom prst="rect">
                        <a:avLst/>
                      </a:prstGeom>
                      <a:noFill/>
                      <a:ln>
                        <a:solidFill>
                          <a:srgbClr val="FF0000"/>
                        </a:solidFill>
                      </a:ln>
                      <a:effectLst/>
                    </p:spPr>
                  </p:pic>
                </p:oleObj>
              </mc:Fallback>
            </mc:AlternateContent>
          </a:graphicData>
        </a:graphic>
      </p:graphicFrame>
      <p:sp>
        <p:nvSpPr>
          <p:cNvPr id="58" name="燕尾形箭头 57"/>
          <p:cNvSpPr/>
          <p:nvPr/>
        </p:nvSpPr>
        <p:spPr>
          <a:xfrm>
            <a:off x="2846471" y="4541495"/>
            <a:ext cx="348456" cy="316818"/>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 Box 73" descr="20%"/>
          <p:cNvSpPr txBox="1">
            <a:spLocks noChangeArrowheads="1"/>
          </p:cNvSpPr>
          <p:nvPr/>
        </p:nvSpPr>
        <p:spPr bwMode="gray">
          <a:xfrm>
            <a:off x="5971403" y="5247592"/>
            <a:ext cx="5555730" cy="941467"/>
          </a:xfrm>
          <a:prstGeom prst="rect">
            <a:avLst/>
          </a:prstGeom>
          <a:noFill/>
          <a:ln w="38100" algn="ctr">
            <a:noFill/>
            <a:miter lim="800000"/>
            <a:headEnd/>
            <a:tailEnd/>
          </a:ln>
          <a:effectLst/>
        </p:spPr>
        <p:txBody>
          <a:bodyPr wrap="square" lIns="72000" tIns="0" rIns="72000" bIns="72000">
            <a:spAutoFit/>
          </a:bodyPr>
          <a:lstStyle/>
          <a:p>
            <a:pPr algn="l">
              <a:lnSpc>
                <a:spcPct val="150000"/>
              </a:lnSpc>
            </a:pPr>
            <a:r>
              <a:rPr lang="en-US" altLang="zh-CN" sz="2000" b="1" i="1" dirty="0">
                <a:solidFill>
                  <a:srgbClr val="0070C0"/>
                </a:solidFill>
                <a:latin typeface="Times New Roman" panose="02020603050405020304" pitchFamily="18" charset="0"/>
                <a:ea typeface="微软雅黑 Light" panose="020B0502040204020203" pitchFamily="34" charset="-122"/>
              </a:rPr>
              <a:t>R</a:t>
            </a:r>
            <a:r>
              <a:rPr lang="en-US" altLang="zh-CN" sz="2000" b="1" baseline="-25000" dirty="0">
                <a:solidFill>
                  <a:srgbClr val="0070C0"/>
                </a:solidFill>
                <a:latin typeface="Times New Roman" panose="02020603050405020304" pitchFamily="18" charset="0"/>
                <a:ea typeface="微软雅黑 Light" panose="020B0502040204020203" pitchFamily="34" charset="-122"/>
              </a:rPr>
              <a:t>4 </a:t>
            </a:r>
            <a:r>
              <a:rPr lang="zh-CN" altLang="en-US" sz="2000" b="1" dirty="0">
                <a:solidFill>
                  <a:srgbClr val="0070C0"/>
                </a:solidFill>
                <a:latin typeface="Times New Roman" panose="02020603050405020304" pitchFamily="18" charset="0"/>
                <a:ea typeface="微软雅黑 Light" panose="020B0502040204020203" pitchFamily="34" charset="-122"/>
              </a:rPr>
              <a:t>起削弱负反馈作用，电压放大倍数提高！避免用过大的反馈电阻。</a:t>
            </a:r>
          </a:p>
        </p:txBody>
      </p:sp>
      <p:pic>
        <p:nvPicPr>
          <p:cNvPr id="48" name="图片 47">
            <a:extLst>
              <a:ext uri="{FF2B5EF4-FFF2-40B4-BE49-F238E27FC236}">
                <a16:creationId xmlns:a16="http://schemas.microsoft.com/office/drawing/2014/main" id="{578846CC-CC53-4E4D-8746-885DC38B50C4}"/>
              </a:ext>
            </a:extLst>
          </p:cNvPr>
          <p:cNvPicPr>
            <a:picLocks noChangeAspect="1"/>
          </p:cNvPicPr>
          <p:nvPr/>
        </p:nvPicPr>
        <p:blipFill>
          <a:blip r:embed="rId13"/>
          <a:stretch>
            <a:fillRect/>
          </a:stretch>
        </p:blipFill>
        <p:spPr>
          <a:xfrm>
            <a:off x="5577997" y="849062"/>
            <a:ext cx="5922959" cy="4111407"/>
          </a:xfrm>
          <a:prstGeom prst="rect">
            <a:avLst/>
          </a:prstGeom>
        </p:spPr>
      </p:pic>
    </p:spTree>
    <p:extLst>
      <p:ext uri="{BB962C8B-B14F-4D97-AF65-F5344CB8AC3E}">
        <p14:creationId xmlns:p14="http://schemas.microsoft.com/office/powerpoint/2010/main" val="80352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例：求电路的电压放大倍数</a:t>
            </a:r>
            <a:r>
              <a:rPr lang="en-US" altLang="zh-CN" i="1" dirty="0" err="1"/>
              <a:t>A</a:t>
            </a:r>
            <a:r>
              <a:rPr lang="en-US" altLang="zh-CN" i="1" baseline="-25000" dirty="0" err="1"/>
              <a:t>vf</a:t>
            </a:r>
            <a:br>
              <a:rPr lang="en-US" altLang="zh-CN" dirty="0"/>
            </a:br>
            <a:endParaRPr lang="zh-CN" altLang="en-US" dirty="0"/>
          </a:p>
        </p:txBody>
      </p:sp>
      <p:sp>
        <p:nvSpPr>
          <p:cNvPr id="30" name="Rectangle 21"/>
          <p:cNvSpPr>
            <a:spLocks noChangeArrowheads="1"/>
          </p:cNvSpPr>
          <p:nvPr/>
        </p:nvSpPr>
        <p:spPr bwMode="auto">
          <a:xfrm>
            <a:off x="6155897" y="5764857"/>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50000"/>
              </a:spcBef>
              <a:spcAft>
                <a:spcPct val="0"/>
              </a:spcAft>
              <a:buFont typeface="Arial" panose="020B0604020202020204" pitchFamily="34" charset="0"/>
              <a:buNone/>
            </a:pPr>
            <a:endParaRPr lang="zh-CN" altLang="zh-CN" sz="2400" b="1">
              <a:solidFill>
                <a:srgbClr val="FF0000"/>
              </a:solidFill>
              <a:latin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456735784"/>
              </p:ext>
            </p:extLst>
          </p:nvPr>
        </p:nvGraphicFramePr>
        <p:xfrm>
          <a:off x="7350849" y="1724986"/>
          <a:ext cx="3592049" cy="1009336"/>
        </p:xfrm>
        <a:graphic>
          <a:graphicData uri="http://schemas.openxmlformats.org/presentationml/2006/ole">
            <mc:AlternateContent xmlns:mc="http://schemas.openxmlformats.org/markup-compatibility/2006">
              <mc:Choice xmlns:v="urn:schemas-microsoft-com:vml" Requires="v">
                <p:oleObj spid="_x0000_s50458" name="Equation" r:id="rId3" imgW="1536480" imgH="431640" progId="Equation.DSMT4">
                  <p:embed/>
                </p:oleObj>
              </mc:Choice>
              <mc:Fallback>
                <p:oleObj name="Equation" r:id="rId3" imgW="1536480" imgH="431640" progId="Equation.DSMT4">
                  <p:embed/>
                  <p:pic>
                    <p:nvPicPr>
                      <p:cNvPr id="6" name="对象 5"/>
                      <p:cNvPicPr/>
                      <p:nvPr/>
                    </p:nvPicPr>
                    <p:blipFill>
                      <a:blip r:embed="rId4"/>
                      <a:stretch>
                        <a:fillRect/>
                      </a:stretch>
                    </p:blipFill>
                    <p:spPr>
                      <a:xfrm>
                        <a:off x="7350849" y="1724986"/>
                        <a:ext cx="3592049" cy="1009336"/>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2029348101"/>
              </p:ext>
            </p:extLst>
          </p:nvPr>
        </p:nvGraphicFramePr>
        <p:xfrm>
          <a:off x="7375168" y="3463932"/>
          <a:ext cx="2603699" cy="1084082"/>
        </p:xfrm>
        <a:graphic>
          <a:graphicData uri="http://schemas.openxmlformats.org/presentationml/2006/ole">
            <mc:AlternateContent xmlns:mc="http://schemas.openxmlformats.org/markup-compatibility/2006">
              <mc:Choice xmlns:v="urn:schemas-microsoft-com:vml" Requires="v">
                <p:oleObj spid="_x0000_s50459" name="Equation" r:id="rId5" imgW="1066680" imgH="444240" progId="Equation.DSMT4">
                  <p:embed/>
                </p:oleObj>
              </mc:Choice>
              <mc:Fallback>
                <p:oleObj name="Equation" r:id="rId5" imgW="1066680" imgH="444240" progId="Equation.DSMT4">
                  <p:embed/>
                  <p:pic>
                    <p:nvPicPr>
                      <p:cNvPr id="41" name="对象 40"/>
                      <p:cNvPicPr/>
                      <p:nvPr/>
                    </p:nvPicPr>
                    <p:blipFill>
                      <a:blip r:embed="rId6"/>
                      <a:stretch>
                        <a:fillRect/>
                      </a:stretch>
                    </p:blipFill>
                    <p:spPr>
                      <a:xfrm>
                        <a:off x="7375168" y="3463932"/>
                        <a:ext cx="2603699" cy="1084082"/>
                      </a:xfrm>
                      <a:prstGeom prst="rect">
                        <a:avLst/>
                      </a:prstGeom>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2651100332"/>
              </p:ext>
            </p:extLst>
          </p:nvPr>
        </p:nvGraphicFramePr>
        <p:xfrm>
          <a:off x="8677018" y="4712425"/>
          <a:ext cx="1715116" cy="540353"/>
        </p:xfrm>
        <a:graphic>
          <a:graphicData uri="http://schemas.openxmlformats.org/presentationml/2006/ole">
            <mc:AlternateContent xmlns:mc="http://schemas.openxmlformats.org/markup-compatibility/2006">
              <mc:Choice xmlns:v="urn:schemas-microsoft-com:vml" Requires="v">
                <p:oleObj spid="_x0000_s50460" name="Equation" r:id="rId7" imgW="723600" imgH="228600" progId="Equation.DSMT4">
                  <p:embed/>
                </p:oleObj>
              </mc:Choice>
              <mc:Fallback>
                <p:oleObj name="Equation" r:id="rId7" imgW="723600" imgH="228600" progId="Equation.DSMT4">
                  <p:embed/>
                  <p:pic>
                    <p:nvPicPr>
                      <p:cNvPr id="42" name="对象 41"/>
                      <p:cNvPicPr/>
                      <p:nvPr/>
                    </p:nvPicPr>
                    <p:blipFill>
                      <a:blip r:embed="rId8"/>
                      <a:stretch>
                        <a:fillRect/>
                      </a:stretch>
                    </p:blipFill>
                    <p:spPr>
                      <a:xfrm>
                        <a:off x="8677018" y="4712425"/>
                        <a:ext cx="1715116" cy="540353"/>
                      </a:xfrm>
                      <a:prstGeom prst="rect">
                        <a:avLst/>
                      </a:prstGeom>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2583335383"/>
              </p:ext>
            </p:extLst>
          </p:nvPr>
        </p:nvGraphicFramePr>
        <p:xfrm>
          <a:off x="8734004" y="5548102"/>
          <a:ext cx="1656101" cy="540353"/>
        </p:xfrm>
        <a:graphic>
          <a:graphicData uri="http://schemas.openxmlformats.org/presentationml/2006/ole">
            <mc:AlternateContent xmlns:mc="http://schemas.openxmlformats.org/markup-compatibility/2006">
              <mc:Choice xmlns:v="urn:schemas-microsoft-com:vml" Requires="v">
                <p:oleObj spid="_x0000_s50461" name="Equation" r:id="rId9" imgW="698400" imgH="228600" progId="Equation.DSMT4">
                  <p:embed/>
                </p:oleObj>
              </mc:Choice>
              <mc:Fallback>
                <p:oleObj name="Equation" r:id="rId9" imgW="698400" imgH="228600" progId="Equation.DSMT4">
                  <p:embed/>
                  <p:pic>
                    <p:nvPicPr>
                      <p:cNvPr id="43" name="对象 42"/>
                      <p:cNvPicPr/>
                      <p:nvPr/>
                    </p:nvPicPr>
                    <p:blipFill>
                      <a:blip r:embed="rId10"/>
                      <a:stretch>
                        <a:fillRect/>
                      </a:stretch>
                    </p:blipFill>
                    <p:spPr>
                      <a:xfrm>
                        <a:off x="8734004" y="5548102"/>
                        <a:ext cx="1656101" cy="54035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B214881D-64A7-47B7-8E93-EF55C280D61E}"/>
              </a:ext>
            </a:extLst>
          </p:cNvPr>
          <p:cNvSpPr txBox="1"/>
          <p:nvPr/>
        </p:nvSpPr>
        <p:spPr>
          <a:xfrm>
            <a:off x="7336997" y="1133381"/>
            <a:ext cx="934679"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节点</a:t>
            </a:r>
            <a:r>
              <a:rPr lang="en-US" altLang="zh-CN" sz="2000" b="1" dirty="0">
                <a:solidFill>
                  <a:srgbClr val="0070C0"/>
                </a:solidFill>
                <a:latin typeface="微软雅黑" panose="020B0503020204020204" pitchFamily="34" charset="-122"/>
                <a:ea typeface="微软雅黑" panose="020B0503020204020204" pitchFamily="34" charset="-122"/>
              </a:rPr>
              <a:t>k:</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B797BAE2-7132-4CF2-A53B-865547A5D1A8}"/>
              </a:ext>
            </a:extLst>
          </p:cNvPr>
          <p:cNvSpPr txBox="1"/>
          <p:nvPr/>
        </p:nvSpPr>
        <p:spPr>
          <a:xfrm>
            <a:off x="7375169" y="3002321"/>
            <a:ext cx="989373"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节点</a:t>
            </a:r>
            <a:r>
              <a:rPr lang="en-US" altLang="zh-CN" sz="2000" b="1" dirty="0">
                <a:solidFill>
                  <a:srgbClr val="0070C0"/>
                </a:solidFill>
                <a:latin typeface="微软雅黑" panose="020B0503020204020204" pitchFamily="34" charset="-122"/>
                <a:ea typeface="微软雅黑" panose="020B0503020204020204" pitchFamily="34" charset="-122"/>
              </a:rPr>
              <a:t>N:</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A8BFAA57-D2D1-490B-A388-799AA0F87448}"/>
              </a:ext>
            </a:extLst>
          </p:cNvPr>
          <p:cNvSpPr txBox="1"/>
          <p:nvPr/>
        </p:nvSpPr>
        <p:spPr>
          <a:xfrm>
            <a:off x="7443592" y="4793427"/>
            <a:ext cx="771365"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虚短</a:t>
            </a:r>
            <a:r>
              <a:rPr lang="en-US" altLang="zh-CN" sz="2000" b="1" dirty="0">
                <a:solidFill>
                  <a:srgbClr val="0070C0"/>
                </a:solidFill>
                <a:latin typeface="微软雅黑" panose="020B0503020204020204" pitchFamily="34" charset="-122"/>
                <a:ea typeface="微软雅黑" panose="020B0503020204020204" pitchFamily="34" charset="-122"/>
              </a:rPr>
              <a:t>:</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7B8B721D-F299-4361-8D9B-23BDAD529CEE}"/>
              </a:ext>
            </a:extLst>
          </p:cNvPr>
          <p:cNvSpPr txBox="1"/>
          <p:nvPr/>
        </p:nvSpPr>
        <p:spPr>
          <a:xfrm>
            <a:off x="7443592" y="5630412"/>
            <a:ext cx="771365"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可得</a:t>
            </a:r>
            <a:r>
              <a:rPr lang="en-US" altLang="zh-CN" sz="2000" b="1" dirty="0">
                <a:solidFill>
                  <a:srgbClr val="0070C0"/>
                </a:solidFill>
                <a:latin typeface="微软雅黑" panose="020B0503020204020204" pitchFamily="34" charset="-122"/>
                <a:ea typeface="微软雅黑" panose="020B0503020204020204" pitchFamily="34" charset="-122"/>
              </a:rPr>
              <a:t>:</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3113BFF-21DF-4875-BC03-A61A9BF6E8DF}"/>
              </a:ext>
            </a:extLst>
          </p:cNvPr>
          <p:cNvPicPr>
            <a:picLocks noChangeAspect="1"/>
          </p:cNvPicPr>
          <p:nvPr/>
        </p:nvPicPr>
        <p:blipFill>
          <a:blip r:embed="rId11"/>
          <a:stretch>
            <a:fillRect/>
          </a:stretch>
        </p:blipFill>
        <p:spPr>
          <a:xfrm>
            <a:off x="643942" y="1899823"/>
            <a:ext cx="6204510" cy="3352955"/>
          </a:xfrm>
          <a:prstGeom prst="rect">
            <a:avLst/>
          </a:prstGeom>
        </p:spPr>
      </p:pic>
    </p:spTree>
    <p:extLst>
      <p:ext uri="{BB962C8B-B14F-4D97-AF65-F5344CB8AC3E}">
        <p14:creationId xmlns:p14="http://schemas.microsoft.com/office/powerpoint/2010/main" val="254440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减法运算电路</a:t>
            </a:r>
          </a:p>
        </p:txBody>
      </p:sp>
      <p:sp>
        <p:nvSpPr>
          <p:cNvPr id="3" name="内容占位符 2"/>
          <p:cNvSpPr>
            <a:spLocks noGrp="1"/>
          </p:cNvSpPr>
          <p:nvPr>
            <p:ph idx="1"/>
          </p:nvPr>
        </p:nvSpPr>
        <p:spPr/>
        <p:txBody>
          <a:bodyPr/>
          <a:lstStyle/>
          <a:p>
            <a:r>
              <a:rPr lang="zh-CN" altLang="en-US" dirty="0"/>
              <a:t>反、同相输入相结合的放大电路。</a:t>
            </a:r>
          </a:p>
          <a:p>
            <a:endParaRPr lang="zh-CN" altLang="en-US" dirty="0"/>
          </a:p>
        </p:txBody>
      </p:sp>
      <p:graphicFrame>
        <p:nvGraphicFramePr>
          <p:cNvPr id="4" name="Object 99"/>
          <p:cNvGraphicFramePr>
            <a:graphicFrameLocks noChangeAspect="1"/>
          </p:cNvGraphicFramePr>
          <p:nvPr>
            <p:extLst>
              <p:ext uri="{D42A27DB-BD31-4B8C-83A1-F6EECF244321}">
                <p14:modId xmlns:p14="http://schemas.microsoft.com/office/powerpoint/2010/main" val="1601375807"/>
              </p:ext>
            </p:extLst>
          </p:nvPr>
        </p:nvGraphicFramePr>
        <p:xfrm>
          <a:off x="5597525" y="1338263"/>
          <a:ext cx="2417763" cy="862012"/>
        </p:xfrm>
        <a:graphic>
          <a:graphicData uri="http://schemas.openxmlformats.org/presentationml/2006/ole">
            <mc:AlternateContent xmlns:mc="http://schemas.openxmlformats.org/markup-compatibility/2006">
              <mc:Choice xmlns:v="urn:schemas-microsoft-com:vml" Requires="v">
                <p:oleObj spid="_x0000_s51552" name="Equation" r:id="rId3" imgW="1206360" imgH="431640" progId="Equation.DSMT4">
                  <p:embed/>
                </p:oleObj>
              </mc:Choice>
              <mc:Fallback>
                <p:oleObj name="Equation" r:id="rId3" imgW="1206360" imgH="431640" progId="Equation.DSMT4">
                  <p:embed/>
                  <p:pic>
                    <p:nvPicPr>
                      <p:cNvPr id="4" name="Object 99"/>
                      <p:cNvPicPr>
                        <a:picLocks noChangeAspect="1" noChangeArrowheads="1"/>
                      </p:cNvPicPr>
                      <p:nvPr/>
                    </p:nvPicPr>
                    <p:blipFill>
                      <a:blip r:embed="rId4"/>
                      <a:srcRect/>
                      <a:stretch>
                        <a:fillRect/>
                      </a:stretch>
                    </p:blipFill>
                    <p:spPr bwMode="auto">
                      <a:xfrm>
                        <a:off x="5597525" y="1338263"/>
                        <a:ext cx="2417763" cy="862012"/>
                      </a:xfrm>
                      <a:prstGeom prst="rect">
                        <a:avLst/>
                      </a:prstGeom>
                      <a:noFill/>
                      <a:ln>
                        <a:noFill/>
                      </a:ln>
                      <a:effectLst/>
                    </p:spPr>
                  </p:pic>
                </p:oleObj>
              </mc:Fallback>
            </mc:AlternateContent>
          </a:graphicData>
        </a:graphic>
      </p:graphicFrame>
      <p:graphicFrame>
        <p:nvGraphicFramePr>
          <p:cNvPr id="50" name="Object 111"/>
          <p:cNvGraphicFramePr>
            <a:graphicFrameLocks noChangeAspect="1"/>
          </p:cNvGraphicFramePr>
          <p:nvPr>
            <p:extLst>
              <p:ext uri="{D42A27DB-BD31-4B8C-83A1-F6EECF244321}">
                <p14:modId xmlns:p14="http://schemas.microsoft.com/office/powerpoint/2010/main" val="3166061836"/>
              </p:ext>
            </p:extLst>
          </p:nvPr>
        </p:nvGraphicFramePr>
        <p:xfrm>
          <a:off x="8767763" y="1214438"/>
          <a:ext cx="2241550" cy="949325"/>
        </p:xfrm>
        <a:graphic>
          <a:graphicData uri="http://schemas.openxmlformats.org/presentationml/2006/ole">
            <mc:AlternateContent xmlns:mc="http://schemas.openxmlformats.org/markup-compatibility/2006">
              <mc:Choice xmlns:v="urn:schemas-microsoft-com:vml" Requires="v">
                <p:oleObj spid="_x0000_s51553" name="Equation" r:id="rId5" imgW="1015920" imgH="431640" progId="Equation.DSMT4">
                  <p:embed/>
                </p:oleObj>
              </mc:Choice>
              <mc:Fallback>
                <p:oleObj name="Equation" r:id="rId5" imgW="1015920" imgH="431640" progId="Equation.DSMT4">
                  <p:embed/>
                  <p:pic>
                    <p:nvPicPr>
                      <p:cNvPr id="50" name="Object 111"/>
                      <p:cNvPicPr>
                        <a:picLocks noChangeAspect="1" noChangeArrowheads="1"/>
                      </p:cNvPicPr>
                      <p:nvPr/>
                    </p:nvPicPr>
                    <p:blipFill>
                      <a:blip r:embed="rId6"/>
                      <a:srcRect/>
                      <a:stretch>
                        <a:fillRect/>
                      </a:stretch>
                    </p:blipFill>
                    <p:spPr bwMode="auto">
                      <a:xfrm>
                        <a:off x="8767763" y="1214438"/>
                        <a:ext cx="2241550" cy="949325"/>
                      </a:xfrm>
                      <a:prstGeom prst="rect">
                        <a:avLst/>
                      </a:prstGeom>
                      <a:noFill/>
                      <a:ln>
                        <a:noFill/>
                      </a:ln>
                      <a:effectLst/>
                    </p:spPr>
                  </p:pic>
                </p:oleObj>
              </mc:Fallback>
            </mc:AlternateContent>
          </a:graphicData>
        </a:graphic>
      </p:graphicFrame>
      <p:graphicFrame>
        <p:nvGraphicFramePr>
          <p:cNvPr id="51" name="Object 113"/>
          <p:cNvGraphicFramePr>
            <a:graphicFrameLocks noChangeAspect="1"/>
          </p:cNvGraphicFramePr>
          <p:nvPr>
            <p:extLst>
              <p:ext uri="{D42A27DB-BD31-4B8C-83A1-F6EECF244321}">
                <p14:modId xmlns:p14="http://schemas.microsoft.com/office/powerpoint/2010/main" val="3964806814"/>
              </p:ext>
            </p:extLst>
          </p:nvPr>
        </p:nvGraphicFramePr>
        <p:xfrm>
          <a:off x="7991475" y="2559050"/>
          <a:ext cx="2751138" cy="869950"/>
        </p:xfrm>
        <a:graphic>
          <a:graphicData uri="http://schemas.openxmlformats.org/presentationml/2006/ole">
            <mc:AlternateContent xmlns:mc="http://schemas.openxmlformats.org/markup-compatibility/2006">
              <mc:Choice xmlns:v="urn:schemas-microsoft-com:vml" Requires="v">
                <p:oleObj spid="_x0000_s51554" name="Equation" r:id="rId7" imgW="1358640" imgH="431640" progId="Equation.DSMT4">
                  <p:embed/>
                </p:oleObj>
              </mc:Choice>
              <mc:Fallback>
                <p:oleObj name="Equation" r:id="rId7" imgW="1358640" imgH="431640" progId="Equation.DSMT4">
                  <p:embed/>
                  <p:pic>
                    <p:nvPicPr>
                      <p:cNvPr id="51" name="Object 113"/>
                      <p:cNvPicPr>
                        <a:picLocks noChangeAspect="1" noChangeArrowheads="1"/>
                      </p:cNvPicPr>
                      <p:nvPr/>
                    </p:nvPicPr>
                    <p:blipFill>
                      <a:blip r:embed="rId8"/>
                      <a:srcRect/>
                      <a:stretch>
                        <a:fillRect/>
                      </a:stretch>
                    </p:blipFill>
                    <p:spPr bwMode="auto">
                      <a:xfrm>
                        <a:off x="7991475" y="2559050"/>
                        <a:ext cx="2751138" cy="869950"/>
                      </a:xfrm>
                      <a:prstGeom prst="rect">
                        <a:avLst/>
                      </a:prstGeom>
                      <a:noFill/>
                      <a:ln>
                        <a:noFill/>
                      </a:ln>
                      <a:effectLst/>
                    </p:spPr>
                  </p:pic>
                </p:oleObj>
              </mc:Fallback>
            </mc:AlternateContent>
          </a:graphicData>
        </a:graphic>
      </p:graphicFrame>
      <p:graphicFrame>
        <p:nvGraphicFramePr>
          <p:cNvPr id="52" name="Object 116"/>
          <p:cNvGraphicFramePr>
            <a:graphicFrameLocks noChangeAspect="1"/>
          </p:cNvGraphicFramePr>
          <p:nvPr>
            <p:extLst>
              <p:ext uri="{D42A27DB-BD31-4B8C-83A1-F6EECF244321}">
                <p14:modId xmlns:p14="http://schemas.microsoft.com/office/powerpoint/2010/main" val="3603510496"/>
              </p:ext>
            </p:extLst>
          </p:nvPr>
        </p:nvGraphicFramePr>
        <p:xfrm>
          <a:off x="8015288" y="3736975"/>
          <a:ext cx="3160712" cy="842963"/>
        </p:xfrm>
        <a:graphic>
          <a:graphicData uri="http://schemas.openxmlformats.org/presentationml/2006/ole">
            <mc:AlternateContent xmlns:mc="http://schemas.openxmlformats.org/markup-compatibility/2006">
              <mc:Choice xmlns:v="urn:schemas-microsoft-com:vml" Requires="v">
                <p:oleObj spid="_x0000_s51555" name="Equation" r:id="rId9" imgW="1612800" imgH="431640" progId="Equation.DSMT4">
                  <p:embed/>
                </p:oleObj>
              </mc:Choice>
              <mc:Fallback>
                <p:oleObj name="Equation" r:id="rId9" imgW="1612800" imgH="431640" progId="Equation.DSMT4">
                  <p:embed/>
                  <p:pic>
                    <p:nvPicPr>
                      <p:cNvPr id="52" name="Object 116"/>
                      <p:cNvPicPr>
                        <a:picLocks noChangeAspect="1" noChangeArrowheads="1"/>
                      </p:cNvPicPr>
                      <p:nvPr/>
                    </p:nvPicPr>
                    <p:blipFill>
                      <a:blip r:embed="rId10"/>
                      <a:srcRect/>
                      <a:stretch>
                        <a:fillRect/>
                      </a:stretch>
                    </p:blipFill>
                    <p:spPr bwMode="auto">
                      <a:xfrm>
                        <a:off x="8015288" y="3736975"/>
                        <a:ext cx="3160712" cy="842963"/>
                      </a:xfrm>
                      <a:prstGeom prst="rect">
                        <a:avLst/>
                      </a:prstGeom>
                      <a:noFill/>
                      <a:ln>
                        <a:noFill/>
                      </a:ln>
                      <a:effectLst/>
                    </p:spPr>
                  </p:pic>
                </p:oleObj>
              </mc:Fallback>
            </mc:AlternateContent>
          </a:graphicData>
        </a:graphic>
      </p:graphicFrame>
      <p:graphicFrame>
        <p:nvGraphicFramePr>
          <p:cNvPr id="53" name="Object 118"/>
          <p:cNvGraphicFramePr>
            <a:graphicFrameLocks noChangeAspect="1"/>
          </p:cNvGraphicFramePr>
          <p:nvPr>
            <p:extLst>
              <p:ext uri="{D42A27DB-BD31-4B8C-83A1-F6EECF244321}">
                <p14:modId xmlns:p14="http://schemas.microsoft.com/office/powerpoint/2010/main" val="1868828554"/>
              </p:ext>
            </p:extLst>
          </p:nvPr>
        </p:nvGraphicFramePr>
        <p:xfrm>
          <a:off x="8201025" y="5143500"/>
          <a:ext cx="2225675" cy="942975"/>
        </p:xfrm>
        <a:graphic>
          <a:graphicData uri="http://schemas.openxmlformats.org/presentationml/2006/ole">
            <mc:AlternateContent xmlns:mc="http://schemas.openxmlformats.org/markup-compatibility/2006">
              <mc:Choice xmlns:v="urn:schemas-microsoft-com:vml" Requires="v">
                <p:oleObj spid="_x0000_s51556" name="Equation" r:id="rId11" imgW="1015920" imgH="431640" progId="Equation.DSMT4">
                  <p:embed/>
                </p:oleObj>
              </mc:Choice>
              <mc:Fallback>
                <p:oleObj name="Equation" r:id="rId11" imgW="1015920" imgH="431640" progId="Equation.DSMT4">
                  <p:embed/>
                  <p:pic>
                    <p:nvPicPr>
                      <p:cNvPr id="53" name="Object 118"/>
                      <p:cNvPicPr>
                        <a:picLocks noChangeAspect="1" noChangeArrowheads="1"/>
                      </p:cNvPicPr>
                      <p:nvPr/>
                    </p:nvPicPr>
                    <p:blipFill>
                      <a:blip r:embed="rId12"/>
                      <a:srcRect/>
                      <a:stretch>
                        <a:fillRect/>
                      </a:stretch>
                    </p:blipFill>
                    <p:spPr bwMode="auto">
                      <a:xfrm>
                        <a:off x="8201025" y="5143500"/>
                        <a:ext cx="2225675" cy="942975"/>
                      </a:xfrm>
                      <a:prstGeom prst="rect">
                        <a:avLst/>
                      </a:prstGeom>
                      <a:noFill/>
                      <a:ln>
                        <a:solidFill>
                          <a:srgbClr val="FF0000"/>
                        </a:solidFill>
                      </a:ln>
                      <a:effectLst/>
                    </p:spPr>
                  </p:pic>
                </p:oleObj>
              </mc:Fallback>
            </mc:AlternateContent>
          </a:graphicData>
        </a:graphic>
      </p:graphicFrame>
      <p:sp>
        <p:nvSpPr>
          <p:cNvPr id="54" name="燕尾形箭头 53"/>
          <p:cNvSpPr/>
          <p:nvPr/>
        </p:nvSpPr>
        <p:spPr>
          <a:xfrm>
            <a:off x="6754498" y="2793970"/>
            <a:ext cx="479685" cy="400110"/>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燕尾形箭头 54"/>
          <p:cNvSpPr/>
          <p:nvPr/>
        </p:nvSpPr>
        <p:spPr>
          <a:xfrm>
            <a:off x="6761825" y="3958670"/>
            <a:ext cx="479685" cy="400110"/>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燕尾形箭头 55"/>
          <p:cNvSpPr/>
          <p:nvPr/>
        </p:nvSpPr>
        <p:spPr>
          <a:xfrm>
            <a:off x="6832751" y="5365027"/>
            <a:ext cx="479685" cy="400110"/>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84828D20-D59D-4AE0-B210-7562CD7A7C91}"/>
              </a:ext>
            </a:extLst>
          </p:cNvPr>
          <p:cNvPicPr>
            <a:picLocks noChangeAspect="1"/>
          </p:cNvPicPr>
          <p:nvPr/>
        </p:nvPicPr>
        <p:blipFill>
          <a:blip r:embed="rId13"/>
          <a:stretch>
            <a:fillRect/>
          </a:stretch>
        </p:blipFill>
        <p:spPr>
          <a:xfrm>
            <a:off x="476592" y="2163787"/>
            <a:ext cx="5559264" cy="3961248"/>
          </a:xfrm>
          <a:prstGeom prst="rect">
            <a:avLst/>
          </a:prstGeom>
        </p:spPr>
      </p:pic>
    </p:spTree>
    <p:extLst>
      <p:ext uri="{BB962C8B-B14F-4D97-AF65-F5344CB8AC3E}">
        <p14:creationId xmlns:p14="http://schemas.microsoft.com/office/powerpoint/2010/main" val="76555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集成电路的发明</a:t>
            </a:r>
            <a:endParaRPr lang="zh-CN" altLang="en-US" dirty="0"/>
          </a:p>
        </p:txBody>
      </p:sp>
      <p:sp>
        <p:nvSpPr>
          <p:cNvPr id="3" name="内容占位符 2"/>
          <p:cNvSpPr>
            <a:spLocks noGrp="1"/>
          </p:cNvSpPr>
          <p:nvPr>
            <p:ph idx="1"/>
          </p:nvPr>
        </p:nvSpPr>
        <p:spPr>
          <a:xfrm>
            <a:off x="439615" y="4679003"/>
            <a:ext cx="11298116" cy="1686628"/>
          </a:xfrm>
        </p:spPr>
        <p:txBody>
          <a:bodyPr/>
          <a:lstStyle/>
          <a:p>
            <a:r>
              <a:rPr lang="en-US" altLang="zh-CN" dirty="0"/>
              <a:t>1958</a:t>
            </a:r>
            <a:r>
              <a:rPr lang="zh-CN" altLang="en-US" dirty="0"/>
              <a:t>年</a:t>
            </a:r>
            <a:r>
              <a:rPr lang="en-US" altLang="zh-CN" dirty="0"/>
              <a:t>9</a:t>
            </a:r>
            <a:r>
              <a:rPr lang="zh-CN" altLang="en-US" dirty="0"/>
              <a:t>月</a:t>
            </a:r>
            <a:r>
              <a:rPr lang="en-US" altLang="zh-CN" dirty="0"/>
              <a:t>12</a:t>
            </a:r>
            <a:r>
              <a:rPr lang="zh-CN" altLang="en-US" dirty="0"/>
              <a:t>日，美国德州仪器公司的青年工程师</a:t>
            </a:r>
            <a:r>
              <a:rPr lang="zh-CN" altLang="en-US" dirty="0">
                <a:solidFill>
                  <a:srgbClr val="0070C0"/>
                </a:solidFill>
              </a:rPr>
              <a:t>杰克 </a:t>
            </a:r>
            <a:r>
              <a:rPr lang="en-US" altLang="zh-CN" dirty="0">
                <a:solidFill>
                  <a:srgbClr val="0070C0"/>
                </a:solidFill>
              </a:rPr>
              <a:t>· </a:t>
            </a:r>
            <a:r>
              <a:rPr lang="zh-CN" altLang="en-US" dirty="0">
                <a:solidFill>
                  <a:srgbClr val="0070C0"/>
                </a:solidFill>
              </a:rPr>
              <a:t>基尔比</a:t>
            </a:r>
            <a:r>
              <a:rPr lang="zh-CN" altLang="en-US" dirty="0"/>
              <a:t>（</a:t>
            </a:r>
            <a:r>
              <a:rPr lang="en-US" altLang="zh-CN" dirty="0"/>
              <a:t>Jack Kilby</a:t>
            </a:r>
            <a:r>
              <a:rPr lang="zh-CN" altLang="en-US" dirty="0"/>
              <a:t>），成功地将包括锗晶体管在内的五个元器件集成在一起，基于锗材料制作了一个叫做相移振荡器的简易集成电路。</a:t>
            </a:r>
            <a:endParaRPr lang="en-US" altLang="zh-CN" dirty="0"/>
          </a:p>
          <a:p>
            <a:r>
              <a:rPr lang="en-US" altLang="zh-CN" dirty="0"/>
              <a:t>2000</a:t>
            </a:r>
            <a:r>
              <a:rPr lang="zh-CN" altLang="en-US" dirty="0"/>
              <a:t>年，集成电路问世</a:t>
            </a:r>
            <a:r>
              <a:rPr lang="en-US" altLang="zh-CN" dirty="0"/>
              <a:t>42</a:t>
            </a:r>
            <a:r>
              <a:rPr lang="zh-CN" altLang="en-US" dirty="0"/>
              <a:t>年以后，基尔比获诺贝尔物理学奖。</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22" y="1591642"/>
            <a:ext cx="3692070" cy="2562533"/>
          </a:xfrm>
          <a:prstGeom prst="rect">
            <a:avLst/>
          </a:prstGeom>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390" y="867002"/>
            <a:ext cx="2099821" cy="3029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480764" y="3995528"/>
            <a:ext cx="2570639" cy="584775"/>
          </a:xfrm>
          <a:prstGeom prst="rect">
            <a:avLst/>
          </a:prstGeom>
          <a:noFill/>
        </p:spPr>
        <p:txBody>
          <a:bodyPr wrap="none" rtlCol="0">
            <a:spAutoFit/>
          </a:bodyPr>
          <a:lstStyle/>
          <a:p>
            <a:pPr algn="ctr"/>
            <a:r>
              <a:rPr lang="en-US" altLang="zh-CN" sz="1600" dirty="0"/>
              <a:t>Jack </a:t>
            </a:r>
            <a:r>
              <a:rPr lang="en-US" altLang="zh-CN" sz="1600" dirty="0" err="1"/>
              <a:t>Kilby</a:t>
            </a:r>
            <a:endParaRPr lang="en-US" altLang="zh-CN" sz="1600" dirty="0"/>
          </a:p>
          <a:p>
            <a:pPr algn="ctr"/>
            <a:r>
              <a:rPr lang="en-US" altLang="zh-CN" sz="1600" dirty="0"/>
              <a:t>Nov 08, 1923—Jun 20, 2005</a:t>
            </a:r>
            <a:endParaRPr lang="zh-CN" altLang="en-US" sz="1600" dirty="0"/>
          </a:p>
        </p:txBody>
      </p:sp>
      <p:pic>
        <p:nvPicPr>
          <p:cNvPr id="14343" name="Picture 7" descr="http://www.techcn.com.cn/uploads/200906/1245479235T3YRu4r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295" y="867002"/>
            <a:ext cx="2429576" cy="302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70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加法运算电路</a:t>
            </a:r>
          </a:p>
        </p:txBody>
      </p:sp>
      <p:sp>
        <p:nvSpPr>
          <p:cNvPr id="3" name="内容占位符 2"/>
          <p:cNvSpPr>
            <a:spLocks noGrp="1"/>
          </p:cNvSpPr>
          <p:nvPr>
            <p:ph idx="1"/>
          </p:nvPr>
        </p:nvSpPr>
        <p:spPr/>
        <p:txBody>
          <a:bodyPr/>
          <a:lstStyle/>
          <a:p>
            <a:r>
              <a:rPr lang="zh-CN" altLang="en-US" dirty="0"/>
              <a:t>反相加法器</a:t>
            </a:r>
          </a:p>
        </p:txBody>
      </p:sp>
      <p:graphicFrame>
        <p:nvGraphicFramePr>
          <p:cNvPr id="40" name="Object 54"/>
          <p:cNvGraphicFramePr>
            <a:graphicFrameLocks noChangeAspect="1"/>
          </p:cNvGraphicFramePr>
          <p:nvPr>
            <p:extLst>
              <p:ext uri="{D42A27DB-BD31-4B8C-83A1-F6EECF244321}">
                <p14:modId xmlns:p14="http://schemas.microsoft.com/office/powerpoint/2010/main" val="2552761002"/>
              </p:ext>
            </p:extLst>
          </p:nvPr>
        </p:nvGraphicFramePr>
        <p:xfrm>
          <a:off x="1081140" y="2686224"/>
          <a:ext cx="2217743" cy="926330"/>
        </p:xfrm>
        <a:graphic>
          <a:graphicData uri="http://schemas.openxmlformats.org/presentationml/2006/ole">
            <mc:AlternateContent xmlns:mc="http://schemas.openxmlformats.org/markup-compatibility/2006">
              <mc:Choice xmlns:v="urn:schemas-microsoft-com:vml" Requires="v">
                <p:oleObj spid="_x0000_s52502" name="Equation" r:id="rId3" imgW="1028520" imgH="431640" progId="Equation.DSMT4">
                  <p:embed/>
                </p:oleObj>
              </mc:Choice>
              <mc:Fallback>
                <p:oleObj name="Equation" r:id="rId3" imgW="1028520" imgH="431640" progId="Equation.DSMT4">
                  <p:embed/>
                  <p:pic>
                    <p:nvPicPr>
                      <p:cNvPr id="40" name="Object 54"/>
                      <p:cNvPicPr>
                        <a:picLocks noChangeAspect="1" noChangeArrowheads="1"/>
                      </p:cNvPicPr>
                      <p:nvPr/>
                    </p:nvPicPr>
                    <p:blipFill>
                      <a:blip r:embed="rId4"/>
                      <a:srcRect/>
                      <a:stretch>
                        <a:fillRect/>
                      </a:stretch>
                    </p:blipFill>
                    <p:spPr bwMode="auto">
                      <a:xfrm>
                        <a:off x="1081140" y="2686224"/>
                        <a:ext cx="2217743" cy="926330"/>
                      </a:xfrm>
                      <a:prstGeom prst="rect">
                        <a:avLst/>
                      </a:prstGeom>
                      <a:noFill/>
                      <a:ln>
                        <a:noFill/>
                      </a:ln>
                      <a:effectLst/>
                    </p:spPr>
                  </p:pic>
                </p:oleObj>
              </mc:Fallback>
            </mc:AlternateContent>
          </a:graphicData>
        </a:graphic>
      </p:graphicFrame>
      <p:graphicFrame>
        <p:nvGraphicFramePr>
          <p:cNvPr id="41" name="Object 56"/>
          <p:cNvGraphicFramePr>
            <a:graphicFrameLocks noChangeAspect="1"/>
          </p:cNvGraphicFramePr>
          <p:nvPr>
            <p:extLst>
              <p:ext uri="{D42A27DB-BD31-4B8C-83A1-F6EECF244321}">
                <p14:modId xmlns:p14="http://schemas.microsoft.com/office/powerpoint/2010/main" val="1485131043"/>
              </p:ext>
            </p:extLst>
          </p:nvPr>
        </p:nvGraphicFramePr>
        <p:xfrm>
          <a:off x="6507163" y="4370388"/>
          <a:ext cx="2263775" cy="571500"/>
        </p:xfrm>
        <a:graphic>
          <a:graphicData uri="http://schemas.openxmlformats.org/presentationml/2006/ole">
            <mc:AlternateContent xmlns:mc="http://schemas.openxmlformats.org/markup-compatibility/2006">
              <mc:Choice xmlns:v="urn:schemas-microsoft-com:vml" Requires="v">
                <p:oleObj spid="_x0000_s52503" name="Equation" r:id="rId5" imgW="901440" imgH="228600" progId="Equation.DSMT4">
                  <p:embed/>
                </p:oleObj>
              </mc:Choice>
              <mc:Fallback>
                <p:oleObj name="Equation" r:id="rId5" imgW="901440" imgH="228600" progId="Equation.DSMT4">
                  <p:embed/>
                  <p:pic>
                    <p:nvPicPr>
                      <p:cNvPr id="41" name="Object 56"/>
                      <p:cNvPicPr>
                        <a:picLocks noChangeAspect="1" noChangeArrowheads="1"/>
                      </p:cNvPicPr>
                      <p:nvPr/>
                    </p:nvPicPr>
                    <p:blipFill>
                      <a:blip r:embed="rId6"/>
                      <a:srcRect/>
                      <a:stretch>
                        <a:fillRect/>
                      </a:stretch>
                    </p:blipFill>
                    <p:spPr bwMode="auto">
                      <a:xfrm>
                        <a:off x="6507163" y="4370388"/>
                        <a:ext cx="2263775" cy="571500"/>
                      </a:xfrm>
                      <a:prstGeom prst="rect">
                        <a:avLst/>
                      </a:prstGeom>
                      <a:noFill/>
                      <a:ln>
                        <a:solidFill>
                          <a:srgbClr val="FF0000"/>
                        </a:solidFill>
                      </a:ln>
                      <a:effectLst/>
                    </p:spPr>
                  </p:pic>
                </p:oleObj>
              </mc:Fallback>
            </mc:AlternateContent>
          </a:graphicData>
        </a:graphic>
      </p:graphicFrame>
      <p:graphicFrame>
        <p:nvGraphicFramePr>
          <p:cNvPr id="42" name="Object 58"/>
          <p:cNvGraphicFramePr>
            <a:graphicFrameLocks noChangeAspect="1"/>
          </p:cNvGraphicFramePr>
          <p:nvPr>
            <p:extLst>
              <p:ext uri="{D42A27DB-BD31-4B8C-83A1-F6EECF244321}">
                <p14:modId xmlns:p14="http://schemas.microsoft.com/office/powerpoint/2010/main" val="872033401"/>
              </p:ext>
            </p:extLst>
          </p:nvPr>
        </p:nvGraphicFramePr>
        <p:xfrm>
          <a:off x="1130300" y="4178300"/>
          <a:ext cx="2930525" cy="1036638"/>
        </p:xfrm>
        <a:graphic>
          <a:graphicData uri="http://schemas.openxmlformats.org/presentationml/2006/ole">
            <mc:AlternateContent xmlns:mc="http://schemas.openxmlformats.org/markup-compatibility/2006">
              <mc:Choice xmlns:v="urn:schemas-microsoft-com:vml" Requires="v">
                <p:oleObj spid="_x0000_s52504" name="Equation" r:id="rId7" imgW="1358640" imgH="482400" progId="Equation.DSMT4">
                  <p:embed/>
                </p:oleObj>
              </mc:Choice>
              <mc:Fallback>
                <p:oleObj name="Equation" r:id="rId7" imgW="1358640" imgH="482400" progId="Equation.DSMT4">
                  <p:embed/>
                  <p:pic>
                    <p:nvPicPr>
                      <p:cNvPr id="42" name="Object 58"/>
                      <p:cNvPicPr>
                        <a:picLocks noChangeAspect="1" noChangeArrowheads="1"/>
                      </p:cNvPicPr>
                      <p:nvPr/>
                    </p:nvPicPr>
                    <p:blipFill>
                      <a:blip r:embed="rId8"/>
                      <a:srcRect/>
                      <a:stretch>
                        <a:fillRect/>
                      </a:stretch>
                    </p:blipFill>
                    <p:spPr bwMode="auto">
                      <a:xfrm>
                        <a:off x="1130300" y="4178300"/>
                        <a:ext cx="2930525" cy="1036638"/>
                      </a:xfrm>
                      <a:prstGeom prst="rect">
                        <a:avLst/>
                      </a:prstGeom>
                      <a:noFill/>
                      <a:ln>
                        <a:solidFill>
                          <a:srgbClr val="FF0000"/>
                        </a:solidFill>
                      </a:ln>
                      <a:effectLst/>
                    </p:spPr>
                  </p:pic>
                </p:oleObj>
              </mc:Fallback>
            </mc:AlternateContent>
          </a:graphicData>
        </a:graphic>
      </p:graphicFrame>
      <p:graphicFrame>
        <p:nvGraphicFramePr>
          <p:cNvPr id="43" name="Object 149"/>
          <p:cNvGraphicFramePr>
            <a:graphicFrameLocks noChangeAspect="1"/>
          </p:cNvGraphicFramePr>
          <p:nvPr>
            <p:extLst>
              <p:ext uri="{D42A27DB-BD31-4B8C-83A1-F6EECF244321}">
                <p14:modId xmlns:p14="http://schemas.microsoft.com/office/powerpoint/2010/main" val="2651769182"/>
              </p:ext>
            </p:extLst>
          </p:nvPr>
        </p:nvGraphicFramePr>
        <p:xfrm>
          <a:off x="6491288" y="5214938"/>
          <a:ext cx="2522537" cy="971550"/>
        </p:xfrm>
        <a:graphic>
          <a:graphicData uri="http://schemas.openxmlformats.org/presentationml/2006/ole">
            <mc:AlternateContent xmlns:mc="http://schemas.openxmlformats.org/markup-compatibility/2006">
              <mc:Choice xmlns:v="urn:schemas-microsoft-com:vml" Requires="v">
                <p:oleObj spid="_x0000_s52505" name="Equation" r:id="rId9" imgW="1117440" imgH="431640" progId="Equation.DSMT4">
                  <p:embed/>
                </p:oleObj>
              </mc:Choice>
              <mc:Fallback>
                <p:oleObj name="Equation" r:id="rId9" imgW="1117440" imgH="431640" progId="Equation.DSMT4">
                  <p:embed/>
                  <p:pic>
                    <p:nvPicPr>
                      <p:cNvPr id="43" name="Object 149"/>
                      <p:cNvPicPr>
                        <a:picLocks noChangeAspect="1" noChangeArrowheads="1"/>
                      </p:cNvPicPr>
                      <p:nvPr/>
                    </p:nvPicPr>
                    <p:blipFill>
                      <a:blip r:embed="rId10"/>
                      <a:srcRect/>
                      <a:stretch>
                        <a:fillRect/>
                      </a:stretch>
                    </p:blipFill>
                    <p:spPr bwMode="auto">
                      <a:xfrm>
                        <a:off x="6491288" y="5214938"/>
                        <a:ext cx="2522537" cy="971550"/>
                      </a:xfrm>
                      <a:prstGeom prst="rect">
                        <a:avLst/>
                      </a:prstGeom>
                      <a:noFill/>
                      <a:ln>
                        <a:solidFill>
                          <a:srgbClr val="FF0000"/>
                        </a:solidFill>
                      </a:ln>
                      <a:effectLst/>
                    </p:spPr>
                  </p:pic>
                </p:oleObj>
              </mc:Fallback>
            </mc:AlternateContent>
          </a:graphicData>
        </a:graphic>
      </p:graphicFrame>
      <p:sp>
        <p:nvSpPr>
          <p:cNvPr id="44" name="燕尾形箭头 43"/>
          <p:cNvSpPr/>
          <p:nvPr/>
        </p:nvSpPr>
        <p:spPr>
          <a:xfrm>
            <a:off x="4795486" y="4561580"/>
            <a:ext cx="970757" cy="165688"/>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5" name="Text Box 62"/>
          <p:cNvSpPr txBox="1">
            <a:spLocks noChangeArrowheads="1"/>
          </p:cNvSpPr>
          <p:nvPr/>
        </p:nvSpPr>
        <p:spPr bwMode="auto">
          <a:xfrm>
            <a:off x="4612641" y="4102183"/>
            <a:ext cx="1336449" cy="426646"/>
          </a:xfrm>
          <a:prstGeom prst="rect">
            <a:avLst/>
          </a:prstGeom>
          <a:solidFill>
            <a:schemeClr val="bg1">
              <a:alpha val="79999"/>
            </a:schemeClr>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bIns="72000">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000" b="1" i="1" dirty="0">
                <a:solidFill>
                  <a:srgbClr val="0070C0"/>
                </a:solidFill>
                <a:ea typeface="微软雅黑" panose="020B0503020204020204" pitchFamily="34" charset="-122"/>
              </a:rPr>
              <a:t>  R</a:t>
            </a:r>
            <a:r>
              <a:rPr lang="en-US" altLang="zh-CN" sz="2000" b="1" baseline="-25000" dirty="0">
                <a:solidFill>
                  <a:srgbClr val="0070C0"/>
                </a:solidFill>
                <a:ea typeface="微软雅黑" panose="020B0503020204020204" pitchFamily="34" charset="-122"/>
              </a:rPr>
              <a:t>1</a:t>
            </a:r>
            <a:r>
              <a:rPr lang="en-US" altLang="zh-CN" sz="2000" b="1" dirty="0">
                <a:solidFill>
                  <a:srgbClr val="0070C0"/>
                </a:solidFill>
                <a:ea typeface="微软雅黑" panose="020B0503020204020204" pitchFamily="34" charset="-122"/>
              </a:rPr>
              <a:t>=</a:t>
            </a:r>
            <a:r>
              <a:rPr lang="en-US" altLang="zh-CN" sz="2000" b="1" i="1" dirty="0">
                <a:solidFill>
                  <a:srgbClr val="0070C0"/>
                </a:solidFill>
                <a:ea typeface="微软雅黑" panose="020B0503020204020204" pitchFamily="34" charset="-122"/>
              </a:rPr>
              <a:t>R</a:t>
            </a:r>
            <a:r>
              <a:rPr lang="en-US" altLang="zh-CN" sz="2000" b="1" baseline="-25000" dirty="0">
                <a:solidFill>
                  <a:srgbClr val="0070C0"/>
                </a:solidFill>
                <a:ea typeface="微软雅黑" panose="020B0503020204020204" pitchFamily="34" charset="-122"/>
              </a:rPr>
              <a:t>2</a:t>
            </a:r>
            <a:r>
              <a:rPr lang="en-US" altLang="zh-CN" sz="2000" b="1" dirty="0">
                <a:solidFill>
                  <a:srgbClr val="0070C0"/>
                </a:solidFill>
                <a:ea typeface="微软雅黑" panose="020B0503020204020204" pitchFamily="34" charset="-122"/>
              </a:rPr>
              <a:t>=</a:t>
            </a:r>
            <a:r>
              <a:rPr lang="en-US" altLang="zh-CN" sz="2000" b="1" i="1" dirty="0">
                <a:solidFill>
                  <a:srgbClr val="0070C0"/>
                </a:solidFill>
                <a:ea typeface="微软雅黑" panose="020B0503020204020204" pitchFamily="34" charset="-122"/>
              </a:rPr>
              <a:t>R</a:t>
            </a:r>
            <a:r>
              <a:rPr lang="en-US" altLang="zh-CN" sz="2000" b="1" baseline="-25000" dirty="0">
                <a:solidFill>
                  <a:srgbClr val="0070C0"/>
                </a:solidFill>
                <a:ea typeface="微软雅黑" panose="020B0503020204020204" pitchFamily="34" charset="-122"/>
              </a:rPr>
              <a:t>3</a:t>
            </a:r>
            <a:endParaRPr lang="en-US" altLang="zh-CN" sz="2000" b="1" dirty="0">
              <a:solidFill>
                <a:srgbClr val="0070C0"/>
              </a:solidFill>
              <a:ea typeface="微软雅黑" panose="020B0503020204020204" pitchFamily="34" charset="-122"/>
            </a:endParaRPr>
          </a:p>
        </p:txBody>
      </p:sp>
      <p:sp>
        <p:nvSpPr>
          <p:cNvPr id="46" name="燕尾形箭头 45"/>
          <p:cNvSpPr/>
          <p:nvPr/>
        </p:nvSpPr>
        <p:spPr>
          <a:xfrm>
            <a:off x="4739904" y="5622245"/>
            <a:ext cx="1088569" cy="156541"/>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7" name="Text Box 152"/>
          <p:cNvSpPr txBox="1">
            <a:spLocks noChangeArrowheads="1"/>
          </p:cNvSpPr>
          <p:nvPr/>
        </p:nvSpPr>
        <p:spPr bwMode="auto">
          <a:xfrm>
            <a:off x="4612641" y="5847545"/>
            <a:ext cx="1343097" cy="426646"/>
          </a:xfrm>
          <a:prstGeom prst="rect">
            <a:avLst/>
          </a:prstGeom>
          <a:solidFill>
            <a:schemeClr val="bg1">
              <a:alpha val="0"/>
            </a:schemeClr>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bIns="72000">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000" b="1" i="1" dirty="0">
                <a:solidFill>
                  <a:srgbClr val="0070C0"/>
                </a:solidFill>
                <a:ea typeface="微软雅黑" panose="020B0503020204020204" pitchFamily="34" charset="-122"/>
              </a:rPr>
              <a:t>  R</a:t>
            </a:r>
            <a:r>
              <a:rPr lang="en-US" altLang="zh-CN" sz="2000" b="1" baseline="-25000" dirty="0">
                <a:solidFill>
                  <a:srgbClr val="0070C0"/>
                </a:solidFill>
                <a:ea typeface="微软雅黑" panose="020B0503020204020204" pitchFamily="34" charset="-122"/>
              </a:rPr>
              <a:t>1</a:t>
            </a:r>
            <a:r>
              <a:rPr lang="en-US" altLang="zh-CN" sz="2000" b="1" dirty="0">
                <a:solidFill>
                  <a:srgbClr val="0070C0"/>
                </a:solidFill>
                <a:ea typeface="微软雅黑" panose="020B0503020204020204" pitchFamily="34" charset="-122"/>
              </a:rPr>
              <a:t>= </a:t>
            </a:r>
            <a:r>
              <a:rPr lang="en-US" altLang="zh-CN" sz="2000" b="1" i="1" dirty="0">
                <a:solidFill>
                  <a:srgbClr val="0070C0"/>
                </a:solidFill>
                <a:ea typeface="微软雅黑" panose="020B0503020204020204" pitchFamily="34" charset="-122"/>
              </a:rPr>
              <a:t>R</a:t>
            </a:r>
            <a:r>
              <a:rPr lang="en-US" altLang="zh-CN" sz="2000" b="1" baseline="-25000" dirty="0">
                <a:solidFill>
                  <a:srgbClr val="0070C0"/>
                </a:solidFill>
                <a:ea typeface="微软雅黑" panose="020B0503020204020204" pitchFamily="34" charset="-122"/>
              </a:rPr>
              <a:t>2 </a:t>
            </a:r>
            <a:r>
              <a:rPr lang="en-US" altLang="zh-CN" sz="2000" b="1" dirty="0">
                <a:solidFill>
                  <a:srgbClr val="0070C0"/>
                </a:solidFill>
                <a:ea typeface="微软雅黑" panose="020B0503020204020204" pitchFamily="34" charset="-122"/>
              </a:rPr>
              <a:t>≠ </a:t>
            </a:r>
            <a:r>
              <a:rPr lang="en-US" altLang="zh-CN" sz="2000" b="1" i="1" dirty="0">
                <a:solidFill>
                  <a:srgbClr val="0070C0"/>
                </a:solidFill>
                <a:ea typeface="微软雅黑" panose="020B0503020204020204" pitchFamily="34" charset="-122"/>
              </a:rPr>
              <a:t>R</a:t>
            </a:r>
            <a:r>
              <a:rPr lang="en-US" altLang="zh-CN" sz="2000" b="1" baseline="-25000" dirty="0">
                <a:solidFill>
                  <a:srgbClr val="0070C0"/>
                </a:solidFill>
                <a:ea typeface="微软雅黑" panose="020B0503020204020204" pitchFamily="34" charset="-122"/>
              </a:rPr>
              <a:t>3</a:t>
            </a:r>
            <a:endParaRPr lang="en-US" altLang="zh-CN" sz="2000" b="1" dirty="0">
              <a:solidFill>
                <a:srgbClr val="0070C0"/>
              </a:solidFill>
              <a:ea typeface="微软雅黑" panose="020B0503020204020204" pitchFamily="34" charset="-122"/>
            </a:endParaRPr>
          </a:p>
        </p:txBody>
      </p:sp>
      <p:sp>
        <p:nvSpPr>
          <p:cNvPr id="48" name="Text Box 53"/>
          <p:cNvSpPr txBox="1">
            <a:spLocks noChangeArrowheads="1"/>
          </p:cNvSpPr>
          <p:nvPr/>
        </p:nvSpPr>
        <p:spPr bwMode="gray">
          <a:xfrm>
            <a:off x="9047679" y="4528829"/>
            <a:ext cx="2360612" cy="38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72000">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kumimoji="0" lang="zh-CN" altLang="en-US" sz="2000" b="1" dirty="0">
                <a:solidFill>
                  <a:srgbClr val="0070C0"/>
                </a:solidFill>
                <a:latin typeface="微软雅黑" panose="020B0503020204020204" pitchFamily="34" charset="-122"/>
                <a:ea typeface="微软雅黑" panose="020B0503020204020204" pitchFamily="34" charset="-122"/>
              </a:rPr>
              <a:t>真加法器（反相）</a:t>
            </a:r>
          </a:p>
        </p:txBody>
      </p:sp>
      <p:sp>
        <p:nvSpPr>
          <p:cNvPr id="49" name="Text Box 143"/>
          <p:cNvSpPr txBox="1">
            <a:spLocks noChangeArrowheads="1"/>
          </p:cNvSpPr>
          <p:nvPr/>
        </p:nvSpPr>
        <p:spPr bwMode="auto">
          <a:xfrm>
            <a:off x="1621521" y="5424984"/>
            <a:ext cx="1789113" cy="426646"/>
          </a:xfrm>
          <a:prstGeom prst="rect">
            <a:avLst/>
          </a:prstGeom>
          <a:solidFill>
            <a:schemeClr val="bg1">
              <a:alpha val="0"/>
            </a:schemeClr>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72000">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2000" b="1" dirty="0">
                <a:solidFill>
                  <a:srgbClr val="0070C0"/>
                </a:solidFill>
                <a:latin typeface="微软雅黑" panose="020B0503020204020204" pitchFamily="34" charset="-122"/>
                <a:ea typeface="微软雅黑" panose="020B0503020204020204" pitchFamily="34" charset="-122"/>
              </a:rPr>
              <a:t>加权加法器</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50" name="Text Box 156"/>
          <p:cNvSpPr txBox="1">
            <a:spLocks noChangeArrowheads="1"/>
          </p:cNvSpPr>
          <p:nvPr/>
        </p:nvSpPr>
        <p:spPr bwMode="gray">
          <a:xfrm>
            <a:off x="9373262" y="5511465"/>
            <a:ext cx="1716087" cy="38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72000">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kumimoji="0" lang="zh-CN" altLang="en-US" sz="2000" b="1" dirty="0">
                <a:solidFill>
                  <a:srgbClr val="0070C0"/>
                </a:solidFill>
                <a:latin typeface="微软雅黑" panose="020B0503020204020204" pitchFamily="34" charset="-122"/>
                <a:ea typeface="微软雅黑" panose="020B0503020204020204" pitchFamily="34" charset="-122"/>
              </a:rPr>
              <a:t>加法 </a:t>
            </a:r>
            <a:r>
              <a:rPr kumimoji="0" lang="zh-CN" altLang="en-US" sz="2000" b="1" dirty="0">
                <a:solidFill>
                  <a:srgbClr val="0070C0"/>
                </a:solidFill>
                <a:latin typeface="微软雅黑" panose="020B0503020204020204" pitchFamily="34" charset="-122"/>
                <a:ea typeface="微软雅黑" panose="020B0503020204020204" pitchFamily="34" charset="-122"/>
                <a:sym typeface="Symbol" panose="05050102010706020507" pitchFamily="18" charset="2"/>
              </a:rPr>
              <a:t> </a:t>
            </a:r>
            <a:r>
              <a:rPr kumimoji="0" lang="zh-CN" altLang="en-US" sz="2000" b="1" dirty="0">
                <a:solidFill>
                  <a:srgbClr val="0070C0"/>
                </a:solidFill>
                <a:latin typeface="微软雅黑" panose="020B0503020204020204" pitchFamily="34" charset="-122"/>
                <a:ea typeface="微软雅黑" panose="020B0503020204020204" pitchFamily="34" charset="-122"/>
              </a:rPr>
              <a:t>放大器</a:t>
            </a:r>
          </a:p>
        </p:txBody>
      </p:sp>
      <p:pic>
        <p:nvPicPr>
          <p:cNvPr id="37" name="图片 36">
            <a:extLst>
              <a:ext uri="{FF2B5EF4-FFF2-40B4-BE49-F238E27FC236}">
                <a16:creationId xmlns:a16="http://schemas.microsoft.com/office/drawing/2014/main" id="{593FDF76-BF71-46AF-8080-E4BFA2290CAA}"/>
              </a:ext>
            </a:extLst>
          </p:cNvPr>
          <p:cNvPicPr>
            <a:picLocks noChangeAspect="1"/>
          </p:cNvPicPr>
          <p:nvPr/>
        </p:nvPicPr>
        <p:blipFill>
          <a:blip r:embed="rId11"/>
          <a:stretch>
            <a:fillRect/>
          </a:stretch>
        </p:blipFill>
        <p:spPr>
          <a:xfrm>
            <a:off x="5542868" y="533306"/>
            <a:ext cx="5917317" cy="3531436"/>
          </a:xfrm>
          <a:prstGeom prst="rect">
            <a:avLst/>
          </a:prstGeom>
        </p:spPr>
      </p:pic>
    </p:spTree>
    <p:extLst>
      <p:ext uri="{BB962C8B-B14F-4D97-AF65-F5344CB8AC3E}">
        <p14:creationId xmlns:p14="http://schemas.microsoft.com/office/powerpoint/2010/main" val="180783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多输入加法放大器</a:t>
            </a:r>
          </a:p>
        </p:txBody>
      </p:sp>
      <p:pic>
        <p:nvPicPr>
          <p:cNvPr id="7" name="图片 6">
            <a:extLst>
              <a:ext uri="{FF2B5EF4-FFF2-40B4-BE49-F238E27FC236}">
                <a16:creationId xmlns:a16="http://schemas.microsoft.com/office/drawing/2014/main" id="{B31A6383-7B2C-4A8A-B423-1ACBCE93B5E4}"/>
              </a:ext>
            </a:extLst>
          </p:cNvPr>
          <p:cNvPicPr>
            <a:picLocks noChangeAspect="1"/>
          </p:cNvPicPr>
          <p:nvPr/>
        </p:nvPicPr>
        <p:blipFill>
          <a:blip r:embed="rId3"/>
          <a:stretch>
            <a:fillRect/>
          </a:stretch>
        </p:blipFill>
        <p:spPr>
          <a:xfrm>
            <a:off x="3700933" y="1141596"/>
            <a:ext cx="5902316" cy="4104902"/>
          </a:xfrm>
          <a:prstGeom prst="rect">
            <a:avLst/>
          </a:prstGeom>
        </p:spPr>
      </p:pic>
      <p:pic>
        <p:nvPicPr>
          <p:cNvPr id="9" name="图片 8" descr="\documentclass{article}&#10;\usepackage{amsmath}&#10;\pagestyle{empty}&#10;\begin{document}&#10;&#10;$v_o=-R_f\left(\frac{v_1}{R_1}+\frac{v_2}{R_2}+\cdots+\frac{v_n}{R_n}\right)$&#10;&#10;&#10;\end{document}" title="IguanaTex Bitmap Display">
            <a:extLst>
              <a:ext uri="{FF2B5EF4-FFF2-40B4-BE49-F238E27FC236}">
                <a16:creationId xmlns:a16="http://schemas.microsoft.com/office/drawing/2014/main" id="{38977533-2FFB-47CE-A612-18C95BB3E0BF}"/>
              </a:ext>
            </a:extLst>
          </p:cNvPr>
          <p:cNvPicPr>
            <a:picLocks noChangeAspect="1"/>
          </p:cNvPicPr>
          <p:nvPr>
            <p:custDataLst>
              <p:tags r:id="rId1"/>
            </p:custDataLst>
          </p:nvPr>
        </p:nvPicPr>
        <p:blipFill>
          <a:blip r:embed="rId4"/>
          <a:stretch>
            <a:fillRect/>
          </a:stretch>
        </p:blipFill>
        <p:spPr>
          <a:xfrm>
            <a:off x="3237204" y="5339234"/>
            <a:ext cx="6045342" cy="771801"/>
          </a:xfrm>
          <a:prstGeom prst="rect">
            <a:avLst/>
          </a:prstGeom>
        </p:spPr>
      </p:pic>
    </p:spTree>
    <p:extLst>
      <p:ext uri="{BB962C8B-B14F-4D97-AF65-F5344CB8AC3E}">
        <p14:creationId xmlns:p14="http://schemas.microsoft.com/office/powerpoint/2010/main" val="268999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例：设计一加减运算电路，使 </a:t>
            </a:r>
            <a:r>
              <a:rPr lang="zh-CN" altLang="zh-CN" dirty="0">
                <a:ea typeface="宋体" panose="02010600030101010101" pitchFamily="2" charset="-122"/>
              </a:rPr>
              <a:t>V</a:t>
            </a:r>
            <a:r>
              <a:rPr lang="zh-CN" altLang="zh-CN" baseline="-25000" dirty="0">
                <a:ea typeface="宋体" panose="02010600030101010101" pitchFamily="2" charset="-122"/>
              </a:rPr>
              <a:t>o</a:t>
            </a:r>
            <a:r>
              <a:rPr lang="zh-CN" altLang="zh-CN" dirty="0">
                <a:ea typeface="宋体" panose="02010600030101010101" pitchFamily="2" charset="-122"/>
              </a:rPr>
              <a:t>=2V</a:t>
            </a:r>
            <a:r>
              <a:rPr lang="zh-CN" altLang="zh-CN" baseline="-25000" dirty="0">
                <a:ea typeface="宋体" panose="02010600030101010101" pitchFamily="2" charset="-122"/>
              </a:rPr>
              <a:t>i1</a:t>
            </a:r>
            <a:r>
              <a:rPr lang="zh-CN" altLang="zh-CN" dirty="0">
                <a:ea typeface="宋体" panose="02010600030101010101" pitchFamily="2" charset="-122"/>
              </a:rPr>
              <a:t>+5V</a:t>
            </a:r>
            <a:r>
              <a:rPr lang="zh-CN" altLang="zh-CN" baseline="-25000" dirty="0">
                <a:ea typeface="宋体" panose="02010600030101010101" pitchFamily="2" charset="-122"/>
              </a:rPr>
              <a:t>i2</a:t>
            </a:r>
            <a:r>
              <a:rPr lang="zh-CN" altLang="zh-CN" dirty="0">
                <a:ea typeface="宋体" panose="02010600030101010101" pitchFamily="2" charset="-122"/>
              </a:rPr>
              <a:t>-10V</a:t>
            </a:r>
            <a:r>
              <a:rPr lang="zh-CN" altLang="zh-CN" baseline="-25000" dirty="0">
                <a:ea typeface="宋体" panose="02010600030101010101" pitchFamily="2" charset="-122"/>
              </a:rPr>
              <a:t>i3</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649549" y="4593381"/>
            <a:ext cx="8229600" cy="1597981"/>
          </a:xfrm>
        </p:spPr>
        <p:txBody>
          <a:bodyPr/>
          <a:lstStyle/>
          <a:p>
            <a:pPr>
              <a:spcBef>
                <a:spcPts val="1800"/>
              </a:spcBef>
            </a:pPr>
            <a:r>
              <a:rPr lang="zh-CN" altLang="en-US" dirty="0"/>
              <a:t>如果选 </a:t>
            </a:r>
            <a:r>
              <a:rPr lang="zh-CN" altLang="zh-CN" dirty="0">
                <a:ea typeface="宋体" panose="02010600030101010101" pitchFamily="2" charset="-122"/>
              </a:rPr>
              <a:t>R</a:t>
            </a:r>
            <a:r>
              <a:rPr lang="zh-CN" altLang="zh-CN" baseline="-25000" dirty="0">
                <a:ea typeface="宋体" panose="02010600030101010101" pitchFamily="2" charset="-122"/>
              </a:rPr>
              <a:t>f1</a:t>
            </a:r>
            <a:r>
              <a:rPr lang="zh-CN" altLang="zh-CN" dirty="0">
                <a:ea typeface="宋体" panose="02010600030101010101" pitchFamily="2" charset="-122"/>
              </a:rPr>
              <a:t>= R</a:t>
            </a:r>
            <a:r>
              <a:rPr lang="zh-CN" altLang="zh-CN" baseline="-25000" dirty="0">
                <a:ea typeface="宋体" panose="02010600030101010101" pitchFamily="2" charset="-122"/>
              </a:rPr>
              <a:t>f2 </a:t>
            </a:r>
            <a:r>
              <a:rPr lang="zh-CN" altLang="zh-CN" dirty="0">
                <a:ea typeface="宋体" panose="02010600030101010101" pitchFamily="2" charset="-122"/>
              </a:rPr>
              <a:t>=100K，</a:t>
            </a:r>
            <a:r>
              <a:rPr lang="zh-CN" altLang="zh-CN" dirty="0"/>
              <a:t>且</a:t>
            </a:r>
            <a:r>
              <a:rPr lang="en-US" altLang="zh-CN" dirty="0"/>
              <a:t> </a:t>
            </a:r>
            <a:r>
              <a:rPr lang="zh-CN" altLang="zh-CN" dirty="0">
                <a:ea typeface="宋体" panose="02010600030101010101" pitchFamily="2" charset="-122"/>
              </a:rPr>
              <a:t>R</a:t>
            </a:r>
            <a:r>
              <a:rPr lang="zh-CN" altLang="zh-CN" baseline="-25000" dirty="0">
                <a:ea typeface="宋体" panose="02010600030101010101" pitchFamily="2" charset="-122"/>
              </a:rPr>
              <a:t>4</a:t>
            </a:r>
            <a:r>
              <a:rPr lang="zh-CN" altLang="zh-CN" dirty="0">
                <a:ea typeface="宋体" panose="02010600030101010101" pitchFamily="2" charset="-122"/>
              </a:rPr>
              <a:t>= 100K</a:t>
            </a:r>
            <a:endParaRPr lang="en-US" altLang="zh-CN" dirty="0">
              <a:ea typeface="宋体" panose="02010600030101010101" pitchFamily="2" charset="-122"/>
            </a:endParaRPr>
          </a:p>
          <a:p>
            <a:r>
              <a:rPr lang="zh-CN" altLang="zh-CN" dirty="0"/>
              <a:t>则：</a:t>
            </a:r>
            <a:r>
              <a:rPr lang="zh-CN" altLang="zh-CN" dirty="0">
                <a:ea typeface="宋体" panose="02010600030101010101" pitchFamily="2" charset="-122"/>
              </a:rPr>
              <a:t>R</a:t>
            </a:r>
            <a:r>
              <a:rPr lang="zh-CN" altLang="zh-CN" baseline="-25000" dirty="0">
                <a:ea typeface="宋体" panose="02010600030101010101" pitchFamily="2" charset="-122"/>
              </a:rPr>
              <a:t>1</a:t>
            </a:r>
            <a:r>
              <a:rPr lang="zh-CN" altLang="zh-CN" dirty="0">
                <a:ea typeface="宋体" panose="02010600030101010101" pitchFamily="2" charset="-122"/>
              </a:rPr>
              <a:t>= 50K    R</a:t>
            </a:r>
            <a:r>
              <a:rPr lang="zh-CN" altLang="zh-CN" baseline="-25000" dirty="0">
                <a:ea typeface="宋体" panose="02010600030101010101" pitchFamily="2" charset="-122"/>
              </a:rPr>
              <a:t>2</a:t>
            </a:r>
            <a:r>
              <a:rPr lang="zh-CN" altLang="zh-CN" dirty="0">
                <a:ea typeface="宋体" panose="02010600030101010101" pitchFamily="2" charset="-122"/>
              </a:rPr>
              <a:t>= 20K    R</a:t>
            </a:r>
            <a:r>
              <a:rPr lang="zh-CN" altLang="zh-CN" baseline="-25000" dirty="0">
                <a:ea typeface="宋体" panose="02010600030101010101" pitchFamily="2" charset="-122"/>
              </a:rPr>
              <a:t>5</a:t>
            </a:r>
            <a:r>
              <a:rPr lang="zh-CN" altLang="zh-CN" dirty="0">
                <a:ea typeface="宋体" panose="02010600030101010101" pitchFamily="2" charset="-122"/>
              </a:rPr>
              <a:t>= 10K</a:t>
            </a:r>
          </a:p>
          <a:p>
            <a:r>
              <a:rPr lang="zh-CN" altLang="zh-CN" dirty="0"/>
              <a:t>平衡电阻 </a:t>
            </a:r>
            <a:r>
              <a:rPr lang="zh-CN" altLang="zh-CN" dirty="0">
                <a:ea typeface="宋体" panose="02010600030101010101" pitchFamily="2" charset="-122"/>
              </a:rPr>
              <a:t>R</a:t>
            </a:r>
            <a:r>
              <a:rPr lang="zh-CN" altLang="zh-CN" baseline="-25000" dirty="0">
                <a:ea typeface="宋体" panose="02010600030101010101" pitchFamily="2" charset="-122"/>
              </a:rPr>
              <a:t>3</a:t>
            </a:r>
            <a:r>
              <a:rPr lang="zh-CN" altLang="zh-CN" dirty="0">
                <a:ea typeface="宋体" panose="02010600030101010101" pitchFamily="2" charset="-122"/>
              </a:rPr>
              <a:t>= R</a:t>
            </a:r>
            <a:r>
              <a:rPr lang="zh-CN" altLang="zh-CN" baseline="-25000" dirty="0">
                <a:ea typeface="宋体" panose="02010600030101010101" pitchFamily="2" charset="-122"/>
              </a:rPr>
              <a:t>1</a:t>
            </a:r>
            <a:r>
              <a:rPr lang="zh-CN" altLang="zh-CN" dirty="0">
                <a:ea typeface="宋体" panose="02010600030101010101" pitchFamily="2" charset="-122"/>
              </a:rPr>
              <a:t>// R</a:t>
            </a:r>
            <a:r>
              <a:rPr lang="zh-CN" altLang="zh-CN" baseline="-25000" dirty="0">
                <a:ea typeface="宋体" panose="02010600030101010101" pitchFamily="2" charset="-122"/>
              </a:rPr>
              <a:t>2</a:t>
            </a:r>
            <a:r>
              <a:rPr lang="zh-CN" altLang="zh-CN" dirty="0">
                <a:ea typeface="宋体" panose="02010600030101010101" pitchFamily="2" charset="-122"/>
              </a:rPr>
              <a:t>// R</a:t>
            </a:r>
            <a:r>
              <a:rPr lang="zh-CN" altLang="zh-CN" baseline="-25000" dirty="0">
                <a:ea typeface="宋体" panose="02010600030101010101" pitchFamily="2" charset="-122"/>
              </a:rPr>
              <a:t>f1</a:t>
            </a:r>
            <a:r>
              <a:rPr lang="zh-CN" altLang="zh-CN" dirty="0">
                <a:ea typeface="宋体" panose="02010600030101010101" pitchFamily="2" charset="-122"/>
              </a:rPr>
              <a:t>= 12.5K</a:t>
            </a:r>
            <a:r>
              <a:rPr lang="en-US" altLang="zh-CN" dirty="0">
                <a:ea typeface="宋体" panose="02010600030101010101" pitchFamily="2" charset="-122"/>
              </a:rPr>
              <a:t>     </a:t>
            </a:r>
            <a:r>
              <a:rPr lang="zh-CN" altLang="zh-CN" dirty="0">
                <a:ea typeface="宋体" panose="02010600030101010101" pitchFamily="2" charset="-122"/>
              </a:rPr>
              <a:t>R</a:t>
            </a:r>
            <a:r>
              <a:rPr lang="zh-CN" altLang="zh-CN" baseline="-25000" dirty="0">
                <a:ea typeface="宋体" panose="02010600030101010101" pitchFamily="2" charset="-122"/>
              </a:rPr>
              <a:t>6</a:t>
            </a:r>
            <a:r>
              <a:rPr lang="zh-CN" altLang="zh-CN" dirty="0">
                <a:ea typeface="宋体" panose="02010600030101010101" pitchFamily="2" charset="-122"/>
              </a:rPr>
              <a:t>= R</a:t>
            </a:r>
            <a:r>
              <a:rPr lang="zh-CN" altLang="zh-CN" baseline="-25000" dirty="0">
                <a:ea typeface="宋体" panose="02010600030101010101" pitchFamily="2" charset="-122"/>
              </a:rPr>
              <a:t>4</a:t>
            </a:r>
            <a:r>
              <a:rPr lang="zh-CN" altLang="zh-CN" dirty="0">
                <a:ea typeface="宋体" panose="02010600030101010101" pitchFamily="2" charset="-122"/>
              </a:rPr>
              <a:t>// R</a:t>
            </a:r>
            <a:r>
              <a:rPr lang="zh-CN" altLang="zh-CN" baseline="-25000" dirty="0">
                <a:ea typeface="宋体" panose="02010600030101010101" pitchFamily="2" charset="-122"/>
              </a:rPr>
              <a:t>5</a:t>
            </a:r>
            <a:r>
              <a:rPr lang="zh-CN" altLang="zh-CN" dirty="0">
                <a:ea typeface="宋体" panose="02010600030101010101" pitchFamily="2" charset="-122"/>
              </a:rPr>
              <a:t>// R</a:t>
            </a:r>
            <a:r>
              <a:rPr lang="zh-CN" altLang="zh-CN" baseline="-25000" dirty="0">
                <a:ea typeface="宋体" panose="02010600030101010101" pitchFamily="2" charset="-122"/>
              </a:rPr>
              <a:t>f2</a:t>
            </a:r>
            <a:r>
              <a:rPr lang="zh-CN" altLang="zh-CN" dirty="0">
                <a:ea typeface="宋体" panose="02010600030101010101" pitchFamily="2" charset="-122"/>
              </a:rPr>
              <a:t>= 8.3K</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117" name="图片 116">
            <a:extLst>
              <a:ext uri="{FF2B5EF4-FFF2-40B4-BE49-F238E27FC236}">
                <a16:creationId xmlns:a16="http://schemas.microsoft.com/office/drawing/2014/main" id="{36DB41CD-FE67-40E0-80C7-5EC2F86E1891}"/>
              </a:ext>
            </a:extLst>
          </p:cNvPr>
          <p:cNvPicPr>
            <a:picLocks noChangeAspect="1"/>
          </p:cNvPicPr>
          <p:nvPr/>
        </p:nvPicPr>
        <p:blipFill>
          <a:blip r:embed="rId2"/>
          <a:stretch>
            <a:fillRect/>
          </a:stretch>
        </p:blipFill>
        <p:spPr>
          <a:xfrm>
            <a:off x="2730990" y="1722917"/>
            <a:ext cx="6730021" cy="2586172"/>
          </a:xfrm>
          <a:prstGeom prst="rect">
            <a:avLst/>
          </a:prstGeom>
        </p:spPr>
      </p:pic>
    </p:spTree>
    <p:extLst>
      <p:ext uri="{BB962C8B-B14F-4D97-AF65-F5344CB8AC3E}">
        <p14:creationId xmlns:p14="http://schemas.microsoft.com/office/powerpoint/2010/main" val="378585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积分运算电路</a:t>
            </a:r>
          </a:p>
        </p:txBody>
      </p:sp>
      <p:graphicFrame>
        <p:nvGraphicFramePr>
          <p:cNvPr id="4" name="Object 8"/>
          <p:cNvGraphicFramePr>
            <a:graphicFrameLocks noChangeAspect="1"/>
          </p:cNvGraphicFramePr>
          <p:nvPr>
            <p:extLst>
              <p:ext uri="{D42A27DB-BD31-4B8C-83A1-F6EECF244321}">
                <p14:modId xmlns:p14="http://schemas.microsoft.com/office/powerpoint/2010/main" val="3208939858"/>
              </p:ext>
            </p:extLst>
          </p:nvPr>
        </p:nvGraphicFramePr>
        <p:xfrm>
          <a:off x="531799" y="1573769"/>
          <a:ext cx="1591303" cy="945366"/>
        </p:xfrm>
        <a:graphic>
          <a:graphicData uri="http://schemas.openxmlformats.org/presentationml/2006/ole">
            <mc:AlternateContent xmlns:mc="http://schemas.openxmlformats.org/markup-compatibility/2006">
              <mc:Choice xmlns:v="urn:schemas-microsoft-com:vml" Requires="v">
                <p:oleObj spid="_x0000_s53476" name="Equation" r:id="rId3" imgW="660240" imgH="393480" progId="Equation.DSMT4">
                  <p:embed/>
                </p:oleObj>
              </mc:Choice>
              <mc:Fallback>
                <p:oleObj name="Equation" r:id="rId3" imgW="660240" imgH="393480" progId="Equation.DSMT4">
                  <p:embed/>
                  <p:pic>
                    <p:nvPicPr>
                      <p:cNvPr id="4" name="Object 8"/>
                      <p:cNvPicPr>
                        <a:picLocks noChangeAspect="1" noChangeArrowheads="1"/>
                      </p:cNvPicPr>
                      <p:nvPr/>
                    </p:nvPicPr>
                    <p:blipFill>
                      <a:blip r:embed="rId4"/>
                      <a:srcRect/>
                      <a:stretch>
                        <a:fillRect/>
                      </a:stretch>
                    </p:blipFill>
                    <p:spPr bwMode="auto">
                      <a:xfrm>
                        <a:off x="531799" y="1573769"/>
                        <a:ext cx="1591303" cy="945366"/>
                      </a:xfrm>
                      <a:prstGeom prst="rect">
                        <a:avLst/>
                      </a:prstGeom>
                      <a:noFill/>
                      <a:ln>
                        <a:solidFill>
                          <a:srgbClr val="00B050"/>
                        </a:solidFill>
                      </a:ln>
                      <a:effec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1052616671"/>
              </p:ext>
            </p:extLst>
          </p:nvPr>
        </p:nvGraphicFramePr>
        <p:xfrm>
          <a:off x="1413935" y="5456070"/>
          <a:ext cx="4004434" cy="915764"/>
        </p:xfrm>
        <a:graphic>
          <a:graphicData uri="http://schemas.openxmlformats.org/presentationml/2006/ole">
            <mc:AlternateContent xmlns:mc="http://schemas.openxmlformats.org/markup-compatibility/2006">
              <mc:Choice xmlns:v="urn:schemas-microsoft-com:vml" Requires="v">
                <p:oleObj spid="_x0000_s53477" name="Equation" r:id="rId5" imgW="1714320" imgH="393480" progId="Equation.DSMT4">
                  <p:embed/>
                </p:oleObj>
              </mc:Choice>
              <mc:Fallback>
                <p:oleObj name="Equation" r:id="rId5" imgW="1714320" imgH="393480" progId="Equation.DSMT4">
                  <p:embed/>
                  <p:pic>
                    <p:nvPicPr>
                      <p:cNvPr id="5" name="Object 11"/>
                      <p:cNvPicPr>
                        <a:picLocks noChangeAspect="1" noChangeArrowheads="1"/>
                      </p:cNvPicPr>
                      <p:nvPr/>
                    </p:nvPicPr>
                    <p:blipFill>
                      <a:blip r:embed="rId6"/>
                      <a:srcRect/>
                      <a:stretch>
                        <a:fillRect/>
                      </a:stretch>
                    </p:blipFill>
                    <p:spPr bwMode="auto">
                      <a:xfrm>
                        <a:off x="1413935" y="5456070"/>
                        <a:ext cx="4004434" cy="915764"/>
                      </a:xfrm>
                      <a:prstGeom prst="rect">
                        <a:avLst/>
                      </a:prstGeom>
                      <a:noFill/>
                      <a:ln>
                        <a:solidFill>
                          <a:srgbClr val="B01F24"/>
                        </a:solidFill>
                      </a:ln>
                      <a:effectLst/>
                    </p:spPr>
                  </p:pic>
                </p:oleObj>
              </mc:Fallback>
            </mc:AlternateContent>
          </a:graphicData>
        </a:graphic>
      </p:graphicFrame>
      <p:graphicFrame>
        <p:nvGraphicFramePr>
          <p:cNvPr id="6" name="Object 61"/>
          <p:cNvGraphicFramePr>
            <a:graphicFrameLocks noChangeAspect="1"/>
          </p:cNvGraphicFramePr>
          <p:nvPr>
            <p:extLst>
              <p:ext uri="{D42A27DB-BD31-4B8C-83A1-F6EECF244321}">
                <p14:modId xmlns:p14="http://schemas.microsoft.com/office/powerpoint/2010/main" val="2203073822"/>
              </p:ext>
            </p:extLst>
          </p:nvPr>
        </p:nvGraphicFramePr>
        <p:xfrm>
          <a:off x="4098107" y="1023539"/>
          <a:ext cx="1632787" cy="853842"/>
        </p:xfrm>
        <a:graphic>
          <a:graphicData uri="http://schemas.openxmlformats.org/presentationml/2006/ole">
            <mc:AlternateContent xmlns:mc="http://schemas.openxmlformats.org/markup-compatibility/2006">
              <mc:Choice xmlns:v="urn:schemas-microsoft-com:vml" Requires="v">
                <p:oleObj spid="_x0000_s53478" name="Equation" r:id="rId7" imgW="749160" imgH="393480" progId="Equation.DSMT4">
                  <p:embed/>
                </p:oleObj>
              </mc:Choice>
              <mc:Fallback>
                <p:oleObj name="Equation" r:id="rId7" imgW="749160" imgH="393480" progId="Equation.DSMT4">
                  <p:embed/>
                  <p:pic>
                    <p:nvPicPr>
                      <p:cNvPr id="6" name="Object 61"/>
                      <p:cNvPicPr>
                        <a:picLocks noChangeAspect="1" noChangeArrowheads="1"/>
                      </p:cNvPicPr>
                      <p:nvPr/>
                    </p:nvPicPr>
                    <p:blipFill>
                      <a:blip r:embed="rId8"/>
                      <a:srcRect/>
                      <a:stretch>
                        <a:fillRect/>
                      </a:stretch>
                    </p:blipFill>
                    <p:spPr bwMode="auto">
                      <a:xfrm>
                        <a:off x="4098107" y="1023539"/>
                        <a:ext cx="1632787" cy="853842"/>
                      </a:xfrm>
                      <a:prstGeom prst="rect">
                        <a:avLst/>
                      </a:prstGeom>
                      <a:noFill/>
                      <a:ln>
                        <a:solidFill>
                          <a:srgbClr val="00B050"/>
                        </a:solidFill>
                      </a:ln>
                      <a:effectLst/>
                    </p:spPr>
                  </p:pic>
                </p:oleObj>
              </mc:Fallback>
            </mc:AlternateContent>
          </a:graphicData>
        </a:graphic>
      </p:graphicFrame>
      <p:sp>
        <p:nvSpPr>
          <p:cNvPr id="39" name="燕尾形箭头 38"/>
          <p:cNvSpPr/>
          <p:nvPr/>
        </p:nvSpPr>
        <p:spPr>
          <a:xfrm>
            <a:off x="725917" y="5772411"/>
            <a:ext cx="384090" cy="283081"/>
          </a:xfrm>
          <a:prstGeom prst="notchedRightArrow">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BC037FED-1A75-416B-B914-31E207AE0D29}"/>
              </a:ext>
            </a:extLst>
          </p:cNvPr>
          <p:cNvPicPr>
            <a:picLocks noChangeAspect="1"/>
          </p:cNvPicPr>
          <p:nvPr/>
        </p:nvPicPr>
        <p:blipFill>
          <a:blip r:embed="rId9"/>
          <a:stretch>
            <a:fillRect/>
          </a:stretch>
        </p:blipFill>
        <p:spPr>
          <a:xfrm>
            <a:off x="1744268" y="1935784"/>
            <a:ext cx="4547460" cy="3348447"/>
          </a:xfrm>
          <a:prstGeom prst="rect">
            <a:avLst/>
          </a:prstGeom>
        </p:spPr>
      </p:pic>
      <p:pic>
        <p:nvPicPr>
          <p:cNvPr id="41" name="图片 40">
            <a:extLst>
              <a:ext uri="{FF2B5EF4-FFF2-40B4-BE49-F238E27FC236}">
                <a16:creationId xmlns:a16="http://schemas.microsoft.com/office/drawing/2014/main" id="{31E38F66-D25A-41C8-8078-269E80981BCD}"/>
              </a:ext>
            </a:extLst>
          </p:cNvPr>
          <p:cNvPicPr>
            <a:picLocks noChangeAspect="1"/>
          </p:cNvPicPr>
          <p:nvPr/>
        </p:nvPicPr>
        <p:blipFill>
          <a:blip r:embed="rId10"/>
          <a:stretch>
            <a:fillRect/>
          </a:stretch>
        </p:blipFill>
        <p:spPr>
          <a:xfrm>
            <a:off x="6993861" y="3079596"/>
            <a:ext cx="2990284" cy="3179292"/>
          </a:xfrm>
          <a:prstGeom prst="rect">
            <a:avLst/>
          </a:prstGeom>
        </p:spPr>
      </p:pic>
      <p:sp>
        <p:nvSpPr>
          <p:cNvPr id="44" name="内容占位符 43">
            <a:extLst>
              <a:ext uri="{FF2B5EF4-FFF2-40B4-BE49-F238E27FC236}">
                <a16:creationId xmlns:a16="http://schemas.microsoft.com/office/drawing/2014/main" id="{C9E70F2A-CD80-412F-9BB2-A4317B2CA55A}"/>
              </a:ext>
            </a:extLst>
          </p:cNvPr>
          <p:cNvSpPr>
            <a:spLocks noGrp="1"/>
          </p:cNvSpPr>
          <p:nvPr>
            <p:ph idx="1"/>
          </p:nvPr>
        </p:nvSpPr>
        <p:spPr>
          <a:xfrm>
            <a:off x="6659419" y="887299"/>
            <a:ext cx="4902822" cy="2318306"/>
          </a:xfrm>
        </p:spPr>
        <p:txBody>
          <a:bodyPr/>
          <a:lstStyle/>
          <a:p>
            <a:pPr>
              <a:spcBef>
                <a:spcPts val="2400"/>
              </a:spcBef>
            </a:pPr>
            <a:r>
              <a:rPr lang="zh-CN" altLang="en-US" dirty="0"/>
              <a:t>主要应用：</a:t>
            </a:r>
          </a:p>
          <a:p>
            <a:pPr lvl="1"/>
            <a:r>
              <a:rPr lang="zh-CN" altLang="en-US" dirty="0"/>
              <a:t>在电子开关中用于延迟；</a:t>
            </a:r>
          </a:p>
          <a:p>
            <a:pPr lvl="1"/>
            <a:r>
              <a:rPr lang="zh-CN" altLang="en-US" dirty="0"/>
              <a:t>波形变换。例：将方波变为三角波；</a:t>
            </a:r>
          </a:p>
          <a:p>
            <a:pPr lvl="1"/>
            <a:r>
              <a:rPr lang="en-US" altLang="zh-CN" dirty="0"/>
              <a:t>A/D</a:t>
            </a:r>
            <a:r>
              <a:rPr lang="zh-CN" altLang="en-US" dirty="0"/>
              <a:t>转换中，将电压量变为时间量；</a:t>
            </a:r>
          </a:p>
          <a:p>
            <a:pPr lvl="1"/>
            <a:r>
              <a:rPr lang="zh-CN" altLang="en-US" dirty="0"/>
              <a:t>移相、滤波或自动控制部件。</a:t>
            </a:r>
          </a:p>
          <a:p>
            <a:endParaRPr lang="zh-CN" altLang="en-US" dirty="0"/>
          </a:p>
        </p:txBody>
      </p:sp>
      <p:sp>
        <p:nvSpPr>
          <p:cNvPr id="45" name="Rectangle 47">
            <a:extLst>
              <a:ext uri="{FF2B5EF4-FFF2-40B4-BE49-F238E27FC236}">
                <a16:creationId xmlns:a16="http://schemas.microsoft.com/office/drawing/2014/main" id="{D7BC69CD-D0DD-456F-BE85-B28173BF4962}"/>
              </a:ext>
            </a:extLst>
          </p:cNvPr>
          <p:cNvSpPr>
            <a:spLocks noChangeArrowheads="1"/>
          </p:cNvSpPr>
          <p:nvPr/>
        </p:nvSpPr>
        <p:spPr bwMode="auto">
          <a:xfrm>
            <a:off x="10112812" y="4470232"/>
            <a:ext cx="1624919"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pPr>
            <a:r>
              <a:rPr lang="zh-CN" altLang="zh-CN" b="1" dirty="0">
                <a:solidFill>
                  <a:srgbClr val="0070C0"/>
                </a:solidFill>
                <a:latin typeface="微软雅黑 Light" panose="020B0502040204020203" pitchFamily="34" charset="-122"/>
                <a:ea typeface="微软雅黑 Light" panose="020B0502040204020203" pitchFamily="34" charset="-122"/>
              </a:rPr>
              <a:t>输入方波，</a:t>
            </a:r>
            <a:endParaRPr lang="en-US" altLang="zh-CN" b="1" dirty="0">
              <a:solidFill>
                <a:srgbClr val="0070C0"/>
              </a:solidFill>
              <a:latin typeface="微软雅黑 Light" panose="020B0502040204020203" pitchFamily="34" charset="-122"/>
              <a:ea typeface="微软雅黑 Light" panose="020B0502040204020203" pitchFamily="34" charset="-122"/>
            </a:endParaRPr>
          </a:p>
          <a:p>
            <a:pPr algn="l"/>
            <a:r>
              <a:rPr lang="zh-CN" altLang="zh-CN" b="1" dirty="0">
                <a:solidFill>
                  <a:srgbClr val="0070C0"/>
                </a:solidFill>
                <a:latin typeface="微软雅黑 Light" panose="020B0502040204020203" pitchFamily="34" charset="-122"/>
                <a:ea typeface="微软雅黑 Light" panose="020B0502040204020203" pitchFamily="34" charset="-122"/>
              </a:rPr>
              <a:t>输出是三角波</a:t>
            </a:r>
          </a:p>
        </p:txBody>
      </p:sp>
    </p:spTree>
    <p:extLst>
      <p:ext uri="{BB962C8B-B14F-4D97-AF65-F5344CB8AC3E}">
        <p14:creationId xmlns:p14="http://schemas.microsoft.com/office/powerpoint/2010/main" val="311734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微分运算电路</a:t>
            </a:r>
          </a:p>
        </p:txBody>
      </p:sp>
      <p:sp>
        <p:nvSpPr>
          <p:cNvPr id="3" name="内容占位符 2"/>
          <p:cNvSpPr>
            <a:spLocks noGrp="1"/>
          </p:cNvSpPr>
          <p:nvPr>
            <p:ph idx="1"/>
          </p:nvPr>
        </p:nvSpPr>
        <p:spPr>
          <a:xfrm>
            <a:off x="5493949" y="833299"/>
            <a:ext cx="6243782" cy="2224584"/>
          </a:xfrm>
        </p:spPr>
        <p:txBody>
          <a:bodyPr/>
          <a:lstStyle/>
          <a:p>
            <a:r>
              <a:rPr lang="zh-CN" altLang="en-US" dirty="0"/>
              <a:t>主要应用：</a:t>
            </a:r>
            <a:endParaRPr lang="en-US" altLang="zh-CN" dirty="0"/>
          </a:p>
          <a:p>
            <a:pPr lvl="1"/>
            <a:r>
              <a:rPr lang="zh-CN" altLang="en-US" dirty="0"/>
              <a:t>用于求某物理量的变化率的地方；</a:t>
            </a:r>
          </a:p>
          <a:p>
            <a:pPr lvl="1"/>
            <a:r>
              <a:rPr lang="zh-CN" altLang="en-US" dirty="0"/>
              <a:t>波形变换。例：将三角波→方波；</a:t>
            </a:r>
          </a:p>
          <a:p>
            <a:pPr lvl="1"/>
            <a:r>
              <a:rPr lang="zh-CN" altLang="en-US" dirty="0"/>
              <a:t>移相、滤波或自动控制部件。</a:t>
            </a:r>
          </a:p>
          <a:p>
            <a:pPr lvl="1"/>
            <a:r>
              <a:rPr lang="zh-CN" altLang="en-US" dirty="0"/>
              <a:t>输入电压变化不能太大，否则运放易饱和甚至被损坏。</a:t>
            </a:r>
          </a:p>
          <a:p>
            <a:endParaRPr lang="zh-CN" altLang="en-US" dirty="0"/>
          </a:p>
        </p:txBody>
      </p:sp>
      <p:graphicFrame>
        <p:nvGraphicFramePr>
          <p:cNvPr id="4" name="Object 8"/>
          <p:cNvGraphicFramePr>
            <a:graphicFrameLocks noChangeAspect="1"/>
          </p:cNvGraphicFramePr>
          <p:nvPr>
            <p:extLst>
              <p:ext uri="{D42A27DB-BD31-4B8C-83A1-F6EECF244321}">
                <p14:modId xmlns:p14="http://schemas.microsoft.com/office/powerpoint/2010/main" val="697961235"/>
              </p:ext>
            </p:extLst>
          </p:nvPr>
        </p:nvGraphicFramePr>
        <p:xfrm>
          <a:off x="622092" y="1488388"/>
          <a:ext cx="1744663" cy="793750"/>
        </p:xfrm>
        <a:graphic>
          <a:graphicData uri="http://schemas.openxmlformats.org/presentationml/2006/ole">
            <mc:AlternateContent xmlns:mc="http://schemas.openxmlformats.org/markup-compatibility/2006">
              <mc:Choice xmlns:v="urn:schemas-microsoft-com:vml" Requires="v">
                <p:oleObj spid="_x0000_s55436" name="Equation" r:id="rId3" imgW="863280" imgH="393480" progId="Equation.DSMT4">
                  <p:embed/>
                </p:oleObj>
              </mc:Choice>
              <mc:Fallback>
                <p:oleObj name="Equation" r:id="rId3" imgW="863280" imgH="393480" progId="Equation.DSMT4">
                  <p:embed/>
                  <p:pic>
                    <p:nvPicPr>
                      <p:cNvPr id="4" name="Object 8"/>
                      <p:cNvPicPr>
                        <a:picLocks noChangeAspect="1" noChangeArrowheads="1"/>
                      </p:cNvPicPr>
                      <p:nvPr/>
                    </p:nvPicPr>
                    <p:blipFill>
                      <a:blip r:embed="rId4"/>
                      <a:srcRect/>
                      <a:stretch>
                        <a:fillRect/>
                      </a:stretch>
                    </p:blipFill>
                    <p:spPr bwMode="auto">
                      <a:xfrm>
                        <a:off x="622092" y="1488388"/>
                        <a:ext cx="1744663" cy="793750"/>
                      </a:xfrm>
                      <a:prstGeom prst="rect">
                        <a:avLst/>
                      </a:prstGeom>
                      <a:noFill/>
                      <a:ln>
                        <a:solidFill>
                          <a:srgbClr val="00B050"/>
                        </a:solidFill>
                      </a:ln>
                      <a:effectLst/>
                    </p:spPr>
                  </p:pic>
                </p:oleObj>
              </mc:Fallback>
            </mc:AlternateContent>
          </a:graphicData>
        </a:graphic>
      </p:graphicFrame>
      <p:graphicFrame>
        <p:nvGraphicFramePr>
          <p:cNvPr id="5" name="Object 43"/>
          <p:cNvGraphicFramePr>
            <a:graphicFrameLocks noChangeAspect="1"/>
          </p:cNvGraphicFramePr>
          <p:nvPr>
            <p:extLst>
              <p:ext uri="{D42A27DB-BD31-4B8C-83A1-F6EECF244321}">
                <p14:modId xmlns:p14="http://schemas.microsoft.com/office/powerpoint/2010/main" val="2876881050"/>
              </p:ext>
            </p:extLst>
          </p:nvPr>
        </p:nvGraphicFramePr>
        <p:xfrm>
          <a:off x="1075136" y="5499147"/>
          <a:ext cx="3375025" cy="765175"/>
        </p:xfrm>
        <a:graphic>
          <a:graphicData uri="http://schemas.openxmlformats.org/presentationml/2006/ole">
            <mc:AlternateContent xmlns:mc="http://schemas.openxmlformats.org/markup-compatibility/2006">
              <mc:Choice xmlns:v="urn:schemas-microsoft-com:vml" Requires="v">
                <p:oleObj spid="_x0000_s55437" name="Equation" r:id="rId5" imgW="1726920" imgH="393480" progId="Equation.DSMT4">
                  <p:embed/>
                </p:oleObj>
              </mc:Choice>
              <mc:Fallback>
                <p:oleObj name="Equation" r:id="rId5" imgW="1726920" imgH="393480" progId="Equation.DSMT4">
                  <p:embed/>
                  <p:pic>
                    <p:nvPicPr>
                      <p:cNvPr id="5" name="Object 43"/>
                      <p:cNvPicPr>
                        <a:picLocks noChangeAspect="1" noChangeArrowheads="1"/>
                      </p:cNvPicPr>
                      <p:nvPr/>
                    </p:nvPicPr>
                    <p:blipFill>
                      <a:blip r:embed="rId6"/>
                      <a:srcRect/>
                      <a:stretch>
                        <a:fillRect/>
                      </a:stretch>
                    </p:blipFill>
                    <p:spPr bwMode="auto">
                      <a:xfrm>
                        <a:off x="1075136" y="5499147"/>
                        <a:ext cx="3375025" cy="765175"/>
                      </a:xfrm>
                      <a:prstGeom prst="rect">
                        <a:avLst/>
                      </a:prstGeom>
                      <a:noFill/>
                      <a:ln>
                        <a:solidFill>
                          <a:srgbClr val="FF0000"/>
                        </a:solidFill>
                      </a:ln>
                      <a:effectLst/>
                    </p:spPr>
                  </p:pic>
                </p:oleObj>
              </mc:Fallback>
            </mc:AlternateContent>
          </a:graphicData>
        </a:graphic>
      </p:graphicFrame>
      <p:pic>
        <p:nvPicPr>
          <p:cNvPr id="34" name="图片 33">
            <a:extLst>
              <a:ext uri="{FF2B5EF4-FFF2-40B4-BE49-F238E27FC236}">
                <a16:creationId xmlns:a16="http://schemas.microsoft.com/office/drawing/2014/main" id="{A2E221DA-54B3-41FD-B629-EE6A11E3DA80}"/>
              </a:ext>
            </a:extLst>
          </p:cNvPr>
          <p:cNvPicPr>
            <a:picLocks noChangeAspect="1"/>
          </p:cNvPicPr>
          <p:nvPr/>
        </p:nvPicPr>
        <p:blipFill>
          <a:blip r:embed="rId7"/>
          <a:stretch>
            <a:fillRect/>
          </a:stretch>
        </p:blipFill>
        <p:spPr>
          <a:xfrm>
            <a:off x="1151626" y="1901931"/>
            <a:ext cx="4579119" cy="3371759"/>
          </a:xfrm>
          <a:prstGeom prst="rect">
            <a:avLst/>
          </a:prstGeom>
        </p:spPr>
      </p:pic>
      <p:pic>
        <p:nvPicPr>
          <p:cNvPr id="37" name="图片 36">
            <a:extLst>
              <a:ext uri="{FF2B5EF4-FFF2-40B4-BE49-F238E27FC236}">
                <a16:creationId xmlns:a16="http://schemas.microsoft.com/office/drawing/2014/main" id="{B7C8DD1A-5A7F-4308-AAED-E41F815DAAAA}"/>
              </a:ext>
            </a:extLst>
          </p:cNvPr>
          <p:cNvPicPr>
            <a:picLocks noChangeAspect="1"/>
          </p:cNvPicPr>
          <p:nvPr/>
        </p:nvPicPr>
        <p:blipFill>
          <a:blip r:embed="rId8"/>
          <a:stretch>
            <a:fillRect/>
          </a:stretch>
        </p:blipFill>
        <p:spPr>
          <a:xfrm>
            <a:off x="6461257" y="3059306"/>
            <a:ext cx="3029527" cy="3205016"/>
          </a:xfrm>
          <a:prstGeom prst="rect">
            <a:avLst/>
          </a:prstGeom>
        </p:spPr>
      </p:pic>
      <p:sp>
        <p:nvSpPr>
          <p:cNvPr id="38" name="Text Box 28">
            <a:extLst>
              <a:ext uri="{FF2B5EF4-FFF2-40B4-BE49-F238E27FC236}">
                <a16:creationId xmlns:a16="http://schemas.microsoft.com/office/drawing/2014/main" id="{73501F91-11DD-48FD-B4A2-10D3FA247DF3}"/>
              </a:ext>
            </a:extLst>
          </p:cNvPr>
          <p:cNvSpPr txBox="1">
            <a:spLocks noChangeArrowheads="1"/>
          </p:cNvSpPr>
          <p:nvPr/>
        </p:nvSpPr>
        <p:spPr bwMode="auto">
          <a:xfrm>
            <a:off x="9528368" y="4488860"/>
            <a:ext cx="1973512"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pPr>
            <a:r>
              <a:rPr lang="zh-CN" altLang="zh-CN" b="1" dirty="0">
                <a:solidFill>
                  <a:srgbClr val="0070C0"/>
                </a:solidFill>
                <a:latin typeface="微软雅黑 Light" panose="020B0502040204020203" pitchFamily="34" charset="-122"/>
                <a:ea typeface="微软雅黑 Light" panose="020B0502040204020203" pitchFamily="34" charset="-122"/>
              </a:rPr>
              <a:t>输入方波，</a:t>
            </a:r>
            <a:endParaRPr lang="en-US" altLang="zh-CN" b="1" dirty="0">
              <a:solidFill>
                <a:srgbClr val="0070C0"/>
              </a:solidFill>
              <a:latin typeface="微软雅黑 Light" panose="020B0502040204020203" pitchFamily="34" charset="-122"/>
              <a:ea typeface="微软雅黑 Light" panose="020B0502040204020203" pitchFamily="34" charset="-122"/>
            </a:endParaRPr>
          </a:p>
          <a:p>
            <a:pPr algn="l">
              <a:lnSpc>
                <a:spcPct val="125000"/>
              </a:lnSpc>
            </a:pPr>
            <a:r>
              <a:rPr lang="zh-CN" altLang="zh-CN" b="1" dirty="0">
                <a:solidFill>
                  <a:srgbClr val="0070C0"/>
                </a:solidFill>
                <a:latin typeface="微软雅黑 Light" panose="020B0502040204020203" pitchFamily="34" charset="-122"/>
                <a:ea typeface="微软雅黑 Light" panose="020B0502040204020203" pitchFamily="34" charset="-122"/>
              </a:rPr>
              <a:t>输出是尖顶波</a:t>
            </a:r>
          </a:p>
        </p:txBody>
      </p:sp>
    </p:spTree>
    <p:extLst>
      <p:ext uri="{BB962C8B-B14F-4D97-AF65-F5344CB8AC3E}">
        <p14:creationId xmlns:p14="http://schemas.microsoft.com/office/powerpoint/2010/main" val="119597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wipe(left)">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wipe(left)">
                                      <p:cBhvr>
                                        <p:cTn id="12" dur="500"/>
                                        <p:tgtEl>
                                          <p:spTgt spid="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6F612-514C-489A-99E2-167882128208}"/>
              </a:ext>
            </a:extLst>
          </p:cNvPr>
          <p:cNvSpPr>
            <a:spLocks noGrp="1"/>
          </p:cNvSpPr>
          <p:nvPr>
            <p:ph type="title"/>
          </p:nvPr>
        </p:nvSpPr>
        <p:spPr/>
        <p:txBody>
          <a:bodyPr/>
          <a:lstStyle/>
          <a:p>
            <a:r>
              <a:rPr lang="zh-CN" altLang="en-US" dirty="0"/>
              <a:t>理想运放的“虚短”“虚断”</a:t>
            </a:r>
          </a:p>
        </p:txBody>
      </p:sp>
      <p:sp>
        <p:nvSpPr>
          <p:cNvPr id="3" name="内容占位符 2">
            <a:extLst>
              <a:ext uri="{FF2B5EF4-FFF2-40B4-BE49-F238E27FC236}">
                <a16:creationId xmlns:a16="http://schemas.microsoft.com/office/drawing/2014/main" id="{992C73B7-C056-4D2B-9CCE-2ABEB6544B92}"/>
              </a:ext>
            </a:extLst>
          </p:cNvPr>
          <p:cNvSpPr>
            <a:spLocks noGrp="1"/>
          </p:cNvSpPr>
          <p:nvPr>
            <p:ph idx="1"/>
          </p:nvPr>
        </p:nvSpPr>
        <p:spPr/>
        <p:txBody>
          <a:bodyPr/>
          <a:lstStyle/>
          <a:p>
            <a:r>
              <a:rPr lang="zh-CN" altLang="en-US" dirty="0"/>
              <a:t>有负反馈时，运放同时具有虚短和虚断的特性；无负反馈（开环或正反馈）时，运放只具备虚断特性，而不具备虚短特性。</a:t>
            </a:r>
            <a:endParaRPr lang="en-US" altLang="zh-CN" dirty="0"/>
          </a:p>
          <a:p>
            <a:r>
              <a:rPr lang="zh-CN" altLang="en-US" dirty="0"/>
              <a:t>所谓虚短的真正含义是：</a:t>
            </a:r>
            <a:endParaRPr lang="en-US" altLang="zh-CN" dirty="0"/>
          </a:p>
          <a:p>
            <a:pPr lvl="1"/>
            <a:r>
              <a:rPr lang="zh-CN" altLang="en-US" dirty="0"/>
              <a:t>运放的输入电压远小于其构成的应用电路的输入电压，亦即信号源提供的电压几乎全部落在外围元件上，以至于前者相对于后者可忽略不计。</a:t>
            </a:r>
            <a:endParaRPr lang="en-US" altLang="zh-CN" dirty="0"/>
          </a:p>
          <a:p>
            <a:r>
              <a:rPr lang="zh-CN" altLang="en-US" dirty="0"/>
              <a:t>所谓虚断的真正含义是：</a:t>
            </a:r>
            <a:endParaRPr lang="en-US" altLang="zh-CN" dirty="0"/>
          </a:p>
          <a:p>
            <a:pPr lvl="1"/>
            <a:r>
              <a:rPr lang="zh-CN" altLang="en-US" dirty="0"/>
              <a:t>运放输入端的电流远小于与之相连的外电路中的电流，以至于前者相对于后者可忽略不计。</a:t>
            </a:r>
          </a:p>
          <a:p>
            <a:endParaRPr lang="en-US" altLang="zh-CN" dirty="0"/>
          </a:p>
          <a:p>
            <a:r>
              <a:rPr lang="zh-CN" altLang="en-US" dirty="0">
                <a:solidFill>
                  <a:srgbClr val="0070C0"/>
                </a:solidFill>
              </a:rPr>
              <a:t>在工程实践中化繁为简的思路和方法</a:t>
            </a:r>
          </a:p>
        </p:txBody>
      </p:sp>
    </p:spTree>
    <p:extLst>
      <p:ext uri="{BB962C8B-B14F-4D97-AF65-F5344CB8AC3E}">
        <p14:creationId xmlns:p14="http://schemas.microsoft.com/office/powerpoint/2010/main" val="33906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知识点</a:t>
            </a:r>
          </a:p>
        </p:txBody>
      </p:sp>
      <p:pic>
        <p:nvPicPr>
          <p:cNvPr id="3" name="图片 2">
            <a:extLst>
              <a:ext uri="{FF2B5EF4-FFF2-40B4-BE49-F238E27FC236}">
                <a16:creationId xmlns:a16="http://schemas.microsoft.com/office/drawing/2014/main" id="{6722387D-427A-4897-9E55-B46A276FAD1B}"/>
              </a:ext>
            </a:extLst>
          </p:cNvPr>
          <p:cNvPicPr>
            <a:picLocks noChangeAspect="1"/>
          </p:cNvPicPr>
          <p:nvPr/>
        </p:nvPicPr>
        <p:blipFill>
          <a:blip r:embed="rId2"/>
          <a:stretch>
            <a:fillRect/>
          </a:stretch>
        </p:blipFill>
        <p:spPr>
          <a:xfrm>
            <a:off x="2806207" y="2503503"/>
            <a:ext cx="6644869" cy="3982549"/>
          </a:xfrm>
          <a:prstGeom prst="rect">
            <a:avLst/>
          </a:prstGeom>
        </p:spPr>
      </p:pic>
      <p:pic>
        <p:nvPicPr>
          <p:cNvPr id="4" name="图片 3">
            <a:extLst>
              <a:ext uri="{FF2B5EF4-FFF2-40B4-BE49-F238E27FC236}">
                <a16:creationId xmlns:a16="http://schemas.microsoft.com/office/drawing/2014/main" id="{9D642414-318F-4B67-A28C-80B9C05C4C8B}"/>
              </a:ext>
            </a:extLst>
          </p:cNvPr>
          <p:cNvPicPr>
            <a:picLocks noChangeAspect="1"/>
          </p:cNvPicPr>
          <p:nvPr/>
        </p:nvPicPr>
        <p:blipFill rotWithShape="1">
          <a:blip r:embed="rId3"/>
          <a:srcRect t="60452"/>
          <a:stretch/>
        </p:blipFill>
        <p:spPr>
          <a:xfrm>
            <a:off x="2806207" y="666639"/>
            <a:ext cx="5732114" cy="1591908"/>
          </a:xfrm>
          <a:prstGeom prst="rect">
            <a:avLst/>
          </a:prstGeom>
        </p:spPr>
      </p:pic>
    </p:spTree>
    <p:extLst>
      <p:ext uri="{BB962C8B-B14F-4D97-AF65-F5344CB8AC3E}">
        <p14:creationId xmlns:p14="http://schemas.microsoft.com/office/powerpoint/2010/main" val="31941851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989773" y="2775699"/>
            <a:ext cx="2146742" cy="707886"/>
          </a:xfrm>
          <a:prstGeom prst="rect">
            <a:avLst/>
          </a:prstGeom>
          <a:noFill/>
        </p:spPr>
        <p:txBody>
          <a:bodyPr wrap="none" rtlCol="0">
            <a:spAutoFit/>
          </a:bodyPr>
          <a:lstStyle/>
          <a:p>
            <a:r>
              <a:rPr lang="en-US" altLang="zh-CN" sz="4000" dirty="0">
                <a:solidFill>
                  <a:srgbClr val="003F88"/>
                </a:solidFill>
                <a:latin typeface="华文琥珀" panose="02010800040101010101" pitchFamily="2" charset="-122"/>
                <a:ea typeface="华文琥珀" panose="02010800040101010101" pitchFamily="2" charset="-122"/>
              </a:rPr>
              <a:t>The End.</a:t>
            </a:r>
            <a:endParaRPr lang="zh-CN" altLang="en-US" sz="4000" dirty="0">
              <a:solidFill>
                <a:srgbClr val="003F88"/>
              </a:solidFill>
              <a:latin typeface="华文琥珀" panose="02010800040101010101" pitchFamily="2" charset="-122"/>
              <a:ea typeface="华文琥珀" panose="02010800040101010101" pitchFamily="2" charset="-122"/>
            </a:endParaRPr>
          </a:p>
        </p:txBody>
      </p:sp>
      <p:pic>
        <p:nvPicPr>
          <p:cNvPr id="4" name="图片 3">
            <a:extLst>
              <a:ext uri="{FF2B5EF4-FFF2-40B4-BE49-F238E27FC236}">
                <a16:creationId xmlns:a16="http://schemas.microsoft.com/office/drawing/2014/main" id="{A284B8C5-5705-4DF0-A94D-27ADF1A23C4D}"/>
              </a:ext>
            </a:extLst>
          </p:cNvPr>
          <p:cNvPicPr>
            <a:picLocks noChangeAspect="1"/>
          </p:cNvPicPr>
          <p:nvPr/>
        </p:nvPicPr>
        <p:blipFill>
          <a:blip r:embed="rId2"/>
          <a:stretch>
            <a:fillRect/>
          </a:stretch>
        </p:blipFill>
        <p:spPr>
          <a:xfrm>
            <a:off x="995353" y="4791899"/>
            <a:ext cx="1128435" cy="1128435"/>
          </a:xfrm>
          <a:prstGeom prst="rect">
            <a:avLst/>
          </a:prstGeom>
        </p:spPr>
      </p:pic>
      <p:pic>
        <p:nvPicPr>
          <p:cNvPr id="5" name="图片 4">
            <a:extLst>
              <a:ext uri="{FF2B5EF4-FFF2-40B4-BE49-F238E27FC236}">
                <a16:creationId xmlns:a16="http://schemas.microsoft.com/office/drawing/2014/main" id="{5BDE13B1-AC6E-44A3-A46D-45FB9A16F06B}"/>
              </a:ext>
            </a:extLst>
          </p:cNvPr>
          <p:cNvPicPr>
            <a:picLocks noChangeAspect="1"/>
          </p:cNvPicPr>
          <p:nvPr/>
        </p:nvPicPr>
        <p:blipFill rotWithShape="1">
          <a:blip r:embed="rId3"/>
          <a:srcRect l="3035" t="57910" r="3234" b="27563"/>
          <a:stretch/>
        </p:blipFill>
        <p:spPr>
          <a:xfrm>
            <a:off x="666783" y="5957278"/>
            <a:ext cx="1785576" cy="276739"/>
          </a:xfrm>
          <a:prstGeom prst="rect">
            <a:avLst/>
          </a:prstGeom>
        </p:spPr>
      </p:pic>
    </p:spTree>
    <p:extLst>
      <p:ext uri="{BB962C8B-B14F-4D97-AF65-F5344CB8AC3E}">
        <p14:creationId xmlns:p14="http://schemas.microsoft.com/office/powerpoint/2010/main" val="37766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
          <p:cNvSpPr>
            <a:spLocks noGrp="1" noChangeArrowheads="1"/>
          </p:cNvSpPr>
          <p:nvPr>
            <p:ph type="title"/>
          </p:nvPr>
        </p:nvSpPr>
        <p:spPr/>
        <p:txBody>
          <a:bodyPr/>
          <a:lstStyle/>
          <a:p>
            <a:r>
              <a:rPr lang="zh-CN" altLang="en-US" dirty="0"/>
              <a:t>硅平面集成电路工艺</a:t>
            </a:r>
          </a:p>
        </p:txBody>
      </p:sp>
      <p:sp>
        <p:nvSpPr>
          <p:cNvPr id="63494" name="Rectangle 3"/>
          <p:cNvSpPr>
            <a:spLocks noGrp="1" noChangeArrowheads="1"/>
          </p:cNvSpPr>
          <p:nvPr>
            <p:ph type="body" idx="1"/>
          </p:nvPr>
        </p:nvSpPr>
        <p:spPr>
          <a:xfrm>
            <a:off x="439615" y="4265546"/>
            <a:ext cx="11181255" cy="1975455"/>
          </a:xfrm>
        </p:spPr>
        <p:txBody>
          <a:bodyPr/>
          <a:lstStyle/>
          <a:p>
            <a:r>
              <a:rPr lang="en-US" altLang="zh-CN" dirty="0"/>
              <a:t>1959</a:t>
            </a:r>
            <a:r>
              <a:rPr lang="zh-CN" altLang="en-US" dirty="0"/>
              <a:t>年</a:t>
            </a:r>
            <a:r>
              <a:rPr lang="en-US" altLang="zh-CN" dirty="0"/>
              <a:t>7</a:t>
            </a:r>
            <a:r>
              <a:rPr lang="zh-CN" altLang="en-US" dirty="0"/>
              <a:t>月，美国仙童半导体公司</a:t>
            </a:r>
            <a:r>
              <a:rPr lang="zh-CN" altLang="en-US" sz="1800" dirty="0"/>
              <a:t>（</a:t>
            </a:r>
            <a:r>
              <a:rPr lang="en-US" altLang="zh-CN" sz="1800" dirty="0"/>
              <a:t>Fairchild</a:t>
            </a:r>
            <a:r>
              <a:rPr lang="zh-CN" altLang="en-US" sz="1800" dirty="0"/>
              <a:t>）</a:t>
            </a:r>
            <a:r>
              <a:rPr lang="zh-CN" altLang="en-US" dirty="0"/>
              <a:t>的</a:t>
            </a:r>
            <a:r>
              <a:rPr lang="zh-CN" altLang="en-US" dirty="0">
                <a:solidFill>
                  <a:srgbClr val="0070C0"/>
                </a:solidFill>
              </a:rPr>
              <a:t>罗伯特 </a:t>
            </a:r>
            <a:r>
              <a:rPr lang="en-US" altLang="zh-CN" dirty="0">
                <a:solidFill>
                  <a:srgbClr val="0070C0"/>
                </a:solidFill>
                <a:latin typeface="微软雅黑"/>
                <a:ea typeface="微软雅黑"/>
              </a:rPr>
              <a:t>· </a:t>
            </a:r>
            <a:r>
              <a:rPr lang="zh-CN" altLang="en-US" dirty="0">
                <a:solidFill>
                  <a:srgbClr val="0070C0"/>
                </a:solidFill>
              </a:rPr>
              <a:t>诺伊斯</a:t>
            </a:r>
            <a:r>
              <a:rPr lang="zh-CN" altLang="en-US" dirty="0"/>
              <a:t>，研究出一种利用二氧化硅屏蔽的扩散技术和</a:t>
            </a:r>
            <a:r>
              <a:rPr lang="en-US" altLang="zh-CN" dirty="0"/>
              <a:t>PN</a:t>
            </a:r>
            <a:r>
              <a:rPr lang="zh-CN" altLang="en-US" dirty="0"/>
              <a:t>结隔离技术，基于硅平面工艺发明了世界上第一块硅集成电路。</a:t>
            </a:r>
            <a:endParaRPr lang="en-US" altLang="zh-CN" dirty="0"/>
          </a:p>
          <a:p>
            <a:r>
              <a:rPr lang="zh-CN" altLang="en-US" dirty="0"/>
              <a:t>诺伊斯还共同创办了两家硅谷最伟大的公司：一个是曾经有半导体行业“黄埔军校”之称的</a:t>
            </a:r>
            <a:r>
              <a:rPr lang="en-US" altLang="zh-CN" dirty="0"/>
              <a:t>-</a:t>
            </a:r>
            <a:r>
              <a:rPr lang="zh-CN" altLang="en-US" dirty="0"/>
              <a:t>仙童公司，一个是当今世界上最大设计和生产半导体的科技巨擎英特尔公司。</a:t>
            </a:r>
          </a:p>
        </p:txBody>
      </p:sp>
      <p:pic>
        <p:nvPicPr>
          <p:cNvPr id="63495" name="Picture 4" descr="Jc9m5RlozrD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5314" y="979231"/>
            <a:ext cx="3138114" cy="322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844284" y="3514926"/>
            <a:ext cx="2505815" cy="584775"/>
          </a:xfrm>
          <a:prstGeom prst="rect">
            <a:avLst/>
          </a:prstGeom>
          <a:noFill/>
        </p:spPr>
        <p:txBody>
          <a:bodyPr wrap="none" rtlCol="0">
            <a:spAutoFit/>
          </a:bodyPr>
          <a:lstStyle/>
          <a:p>
            <a:r>
              <a:rPr lang="en-US" altLang="zh-CN" sz="1600" dirty="0"/>
              <a:t>Robert Noyce</a:t>
            </a:r>
          </a:p>
          <a:p>
            <a:r>
              <a:rPr lang="en-US" altLang="zh-CN" sz="1600" dirty="0"/>
              <a:t>Dec 12, 1927—Jun 03, 1990</a:t>
            </a:r>
            <a:endParaRPr lang="zh-CN" altLang="en-US" sz="1600" dirty="0"/>
          </a:p>
        </p:txBody>
      </p:sp>
      <p:pic>
        <p:nvPicPr>
          <p:cNvPr id="8" name="Picture 6" descr="https://www.hackernotes.net/content/images/2017/10/something-ventured-netflix.jpg">
            <a:extLst>
              <a:ext uri="{FF2B5EF4-FFF2-40B4-BE49-F238E27FC236}">
                <a16:creationId xmlns:a16="http://schemas.microsoft.com/office/drawing/2014/main" id="{ACA05F9F-3BFB-42E2-892F-8A9F0BAE3B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38"/>
          <a:stretch/>
        </p:blipFill>
        <p:spPr bwMode="auto">
          <a:xfrm>
            <a:off x="772103" y="1526300"/>
            <a:ext cx="5018913" cy="253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1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集成电路的优势</a:t>
            </a:r>
          </a:p>
        </p:txBody>
      </p:sp>
      <p:sp>
        <p:nvSpPr>
          <p:cNvPr id="3" name="内容占位符 2"/>
          <p:cNvSpPr>
            <a:spLocks noGrp="1"/>
          </p:cNvSpPr>
          <p:nvPr>
            <p:ph idx="1"/>
          </p:nvPr>
        </p:nvSpPr>
        <p:spPr/>
        <p:txBody>
          <a:bodyPr/>
          <a:lstStyle/>
          <a:p>
            <a:r>
              <a:rPr lang="zh-CN" altLang="en-US" dirty="0"/>
              <a:t>体积小、重量轻、功耗低。一小块集成电路上可以集成大量的元器件，是一个独立的功能完善的电子系统。</a:t>
            </a:r>
          </a:p>
          <a:p>
            <a:r>
              <a:rPr lang="zh-CN" altLang="en-US" dirty="0"/>
              <a:t>可以集成大量元器件，并可以批量生产，其成本大大降低。</a:t>
            </a:r>
          </a:p>
          <a:p>
            <a:r>
              <a:rPr lang="zh-CN" altLang="en-US" dirty="0"/>
              <a:t>元器件集成在一块芯片上，因此焊接点大大减少，电路可靠性大大提高。</a:t>
            </a:r>
          </a:p>
          <a:p>
            <a:endParaRPr lang="zh-CN" altLang="en-US" dirty="0"/>
          </a:p>
        </p:txBody>
      </p:sp>
      <p:grpSp>
        <p:nvGrpSpPr>
          <p:cNvPr id="4" name="Group 43"/>
          <p:cNvGrpSpPr>
            <a:grpSpLocks/>
          </p:cNvGrpSpPr>
          <p:nvPr/>
        </p:nvGrpSpPr>
        <p:grpSpPr bwMode="auto">
          <a:xfrm>
            <a:off x="2191777" y="4276236"/>
            <a:ext cx="2479675" cy="588963"/>
            <a:chOff x="237" y="664"/>
            <a:chExt cx="1562" cy="371"/>
          </a:xfrm>
        </p:grpSpPr>
        <p:pic>
          <p:nvPicPr>
            <p:cNvPr id="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 y="665"/>
              <a:ext cx="775"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30"/>
            <p:cNvGraphicFramePr>
              <a:graphicFrameLocks noChangeAspect="1"/>
            </p:cNvGraphicFramePr>
            <p:nvPr/>
          </p:nvGraphicFramePr>
          <p:xfrm>
            <a:off x="1357" y="891"/>
            <a:ext cx="230" cy="109"/>
          </p:xfrm>
          <a:graphic>
            <a:graphicData uri="http://schemas.openxmlformats.org/presentationml/2006/ole">
              <mc:AlternateContent xmlns:mc="http://schemas.openxmlformats.org/markup-compatibility/2006">
                <mc:Choice xmlns:v="urn:schemas-microsoft-com:vml" Requires="v">
                  <p:oleObj spid="_x0000_s60598" name="Visio" r:id="rId4" imgW="301288" imgH="142518" progId="Visio.Drawing.6">
                    <p:embed/>
                  </p:oleObj>
                </mc:Choice>
                <mc:Fallback>
                  <p:oleObj name="Visio" r:id="rId4" imgW="301288" imgH="142518" progId="Visio.Drawing.6">
                    <p:embed/>
                    <p:pic>
                      <p:nvPicPr>
                        <p:cNvPr id="6"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 y="891"/>
                          <a:ext cx="230" cy="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37"/>
            <p:cNvSpPr txBox="1">
              <a:spLocks noChangeArrowheads="1"/>
            </p:cNvSpPr>
            <p:nvPr/>
          </p:nvSpPr>
          <p:spPr bwMode="auto">
            <a:xfrm>
              <a:off x="1166" y="664"/>
              <a:ext cx="63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Bookman Old Style" pitchFamily="18" charset="0"/>
                  <a:cs typeface="Arial" charset="0"/>
                </a:defRPr>
              </a:lvl1pPr>
              <a:lvl2pPr marL="742950" indent="-285750" eaLnBrk="0" hangingPunct="0">
                <a:defRPr>
                  <a:solidFill>
                    <a:schemeClr val="tx1"/>
                  </a:solidFill>
                  <a:latin typeface="Bookman Old Style" pitchFamily="18" charset="0"/>
                  <a:cs typeface="Arial" charset="0"/>
                </a:defRPr>
              </a:lvl2pPr>
              <a:lvl3pPr marL="1143000" indent="-228600" eaLnBrk="0" hangingPunct="0">
                <a:defRPr>
                  <a:solidFill>
                    <a:schemeClr val="tx1"/>
                  </a:solidFill>
                  <a:latin typeface="Bookman Old Style" pitchFamily="18" charset="0"/>
                  <a:cs typeface="Arial" charset="0"/>
                </a:defRPr>
              </a:lvl3pPr>
              <a:lvl4pPr marL="1600200" indent="-228600" eaLnBrk="0" hangingPunct="0">
                <a:defRPr>
                  <a:solidFill>
                    <a:schemeClr val="tx1"/>
                  </a:solidFill>
                  <a:latin typeface="Bookman Old Style" pitchFamily="18" charset="0"/>
                  <a:cs typeface="Arial" charset="0"/>
                </a:defRPr>
              </a:lvl4pPr>
              <a:lvl5pPr marL="2057400" indent="-228600" eaLnBrk="0" hangingPunct="0">
                <a:defRPr>
                  <a:solidFill>
                    <a:schemeClr val="tx1"/>
                  </a:solidFill>
                  <a:latin typeface="Bookman Old Style" pitchFamily="18" charset="0"/>
                  <a:cs typeface="Arial" charset="0"/>
                </a:defRPr>
              </a:lvl5pPr>
              <a:lvl6pPr marL="2514600" indent="-228600" eaLnBrk="0" fontAlgn="base" hangingPunct="0">
                <a:spcBef>
                  <a:spcPct val="0"/>
                </a:spcBef>
                <a:spcAft>
                  <a:spcPct val="0"/>
                </a:spcAft>
                <a:defRPr>
                  <a:solidFill>
                    <a:schemeClr val="tx1"/>
                  </a:solidFill>
                  <a:latin typeface="Bookman Old Style" pitchFamily="18" charset="0"/>
                  <a:cs typeface="Arial" charset="0"/>
                </a:defRPr>
              </a:lvl6pPr>
              <a:lvl7pPr marL="2971800" indent="-228600" eaLnBrk="0" fontAlgn="base" hangingPunct="0">
                <a:spcBef>
                  <a:spcPct val="0"/>
                </a:spcBef>
                <a:spcAft>
                  <a:spcPct val="0"/>
                </a:spcAft>
                <a:defRPr>
                  <a:solidFill>
                    <a:schemeClr val="tx1"/>
                  </a:solidFill>
                  <a:latin typeface="Bookman Old Style" pitchFamily="18" charset="0"/>
                  <a:cs typeface="Arial" charset="0"/>
                </a:defRPr>
              </a:lvl7pPr>
              <a:lvl8pPr marL="3429000" indent="-228600" eaLnBrk="0" fontAlgn="base" hangingPunct="0">
                <a:spcBef>
                  <a:spcPct val="0"/>
                </a:spcBef>
                <a:spcAft>
                  <a:spcPct val="0"/>
                </a:spcAft>
                <a:defRPr>
                  <a:solidFill>
                    <a:schemeClr val="tx1"/>
                  </a:solidFill>
                  <a:latin typeface="Bookman Old Style" pitchFamily="18" charset="0"/>
                  <a:cs typeface="Arial" charset="0"/>
                </a:defRPr>
              </a:lvl8pPr>
              <a:lvl9pPr marL="3886200" indent="-228600" eaLnBrk="0" fontAlgn="base" hangingPunct="0">
                <a:spcBef>
                  <a:spcPct val="0"/>
                </a:spcBef>
                <a:spcAft>
                  <a:spcPct val="0"/>
                </a:spcAft>
                <a:defRPr>
                  <a:solidFill>
                    <a:schemeClr val="tx1"/>
                  </a:solidFill>
                  <a:latin typeface="Bookman Old Style" pitchFamily="18" charset="0"/>
                  <a:cs typeface="Arial" charset="0"/>
                </a:defRPr>
              </a:lvl9pPr>
            </a:lstStyle>
            <a:p>
              <a:pPr eaLnBrk="1" hangingPunct="1"/>
              <a:r>
                <a:rPr lang="en-US" altLang="zh-CN" sz="1600" b="1" dirty="0">
                  <a:solidFill>
                    <a:srgbClr val="333333"/>
                  </a:solidFill>
                  <a:latin typeface="Arial" pitchFamily="34" charset="0"/>
                  <a:ea typeface="宋体" charset="-122"/>
                  <a:cs typeface="Arial" pitchFamily="34" charset="0"/>
                </a:rPr>
                <a:t>Resistor</a:t>
              </a:r>
            </a:p>
          </p:txBody>
        </p:sp>
      </p:grpSp>
      <p:grpSp>
        <p:nvGrpSpPr>
          <p:cNvPr id="8" name="Group 44"/>
          <p:cNvGrpSpPr>
            <a:grpSpLocks/>
          </p:cNvGrpSpPr>
          <p:nvPr/>
        </p:nvGrpSpPr>
        <p:grpSpPr bwMode="auto">
          <a:xfrm>
            <a:off x="1929606" y="5262609"/>
            <a:ext cx="2857500" cy="1023938"/>
            <a:chOff x="78" y="1126"/>
            <a:chExt cx="1800" cy="645"/>
          </a:xfrm>
        </p:grpSpPr>
        <p:pic>
          <p:nvPicPr>
            <p:cNvPr id="9"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 y="1126"/>
              <a:ext cx="1157" cy="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Object 33"/>
            <p:cNvGraphicFramePr>
              <a:graphicFrameLocks noChangeAspect="1"/>
            </p:cNvGraphicFramePr>
            <p:nvPr/>
          </p:nvGraphicFramePr>
          <p:xfrm>
            <a:off x="1345" y="1328"/>
            <a:ext cx="230" cy="432"/>
          </p:xfrm>
          <a:graphic>
            <a:graphicData uri="http://schemas.openxmlformats.org/presentationml/2006/ole">
              <mc:AlternateContent xmlns:mc="http://schemas.openxmlformats.org/markup-compatibility/2006">
                <mc:Choice xmlns:v="urn:schemas-microsoft-com:vml" Requires="v">
                  <p:oleObj spid="_x0000_s60599" name="Visio" r:id="rId7" imgW="301288" imgH="565904" progId="Visio.Drawing.6">
                    <p:embed/>
                  </p:oleObj>
                </mc:Choice>
                <mc:Fallback>
                  <p:oleObj name="Visio" r:id="rId7" imgW="301288" imgH="565904" progId="Visio.Drawing.6">
                    <p:embed/>
                    <p:pic>
                      <p:nvPicPr>
                        <p:cNvPr id="1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5" y="1328"/>
                          <a:ext cx="230"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38"/>
            <p:cNvSpPr txBox="1">
              <a:spLocks noChangeArrowheads="1"/>
            </p:cNvSpPr>
            <p:nvPr/>
          </p:nvSpPr>
          <p:spPr bwMode="auto">
            <a:xfrm>
              <a:off x="1166" y="1138"/>
              <a:ext cx="71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Bookman Old Style" pitchFamily="18" charset="0"/>
                  <a:cs typeface="Arial" charset="0"/>
                </a:defRPr>
              </a:lvl1pPr>
              <a:lvl2pPr marL="742950" indent="-285750" eaLnBrk="0" hangingPunct="0">
                <a:defRPr>
                  <a:solidFill>
                    <a:schemeClr val="tx1"/>
                  </a:solidFill>
                  <a:latin typeface="Bookman Old Style" pitchFamily="18" charset="0"/>
                  <a:cs typeface="Arial" charset="0"/>
                </a:defRPr>
              </a:lvl2pPr>
              <a:lvl3pPr marL="1143000" indent="-228600" eaLnBrk="0" hangingPunct="0">
                <a:defRPr>
                  <a:solidFill>
                    <a:schemeClr val="tx1"/>
                  </a:solidFill>
                  <a:latin typeface="Bookman Old Style" pitchFamily="18" charset="0"/>
                  <a:cs typeface="Arial" charset="0"/>
                </a:defRPr>
              </a:lvl3pPr>
              <a:lvl4pPr marL="1600200" indent="-228600" eaLnBrk="0" hangingPunct="0">
                <a:defRPr>
                  <a:solidFill>
                    <a:schemeClr val="tx1"/>
                  </a:solidFill>
                  <a:latin typeface="Bookman Old Style" pitchFamily="18" charset="0"/>
                  <a:cs typeface="Arial" charset="0"/>
                </a:defRPr>
              </a:lvl4pPr>
              <a:lvl5pPr marL="2057400" indent="-228600" eaLnBrk="0" hangingPunct="0">
                <a:defRPr>
                  <a:solidFill>
                    <a:schemeClr val="tx1"/>
                  </a:solidFill>
                  <a:latin typeface="Bookman Old Style" pitchFamily="18" charset="0"/>
                  <a:cs typeface="Arial" charset="0"/>
                </a:defRPr>
              </a:lvl5pPr>
              <a:lvl6pPr marL="2514600" indent="-228600" eaLnBrk="0" fontAlgn="base" hangingPunct="0">
                <a:spcBef>
                  <a:spcPct val="0"/>
                </a:spcBef>
                <a:spcAft>
                  <a:spcPct val="0"/>
                </a:spcAft>
                <a:defRPr>
                  <a:solidFill>
                    <a:schemeClr val="tx1"/>
                  </a:solidFill>
                  <a:latin typeface="Bookman Old Style" pitchFamily="18" charset="0"/>
                  <a:cs typeface="Arial" charset="0"/>
                </a:defRPr>
              </a:lvl6pPr>
              <a:lvl7pPr marL="2971800" indent="-228600" eaLnBrk="0" fontAlgn="base" hangingPunct="0">
                <a:spcBef>
                  <a:spcPct val="0"/>
                </a:spcBef>
                <a:spcAft>
                  <a:spcPct val="0"/>
                </a:spcAft>
                <a:defRPr>
                  <a:solidFill>
                    <a:schemeClr val="tx1"/>
                  </a:solidFill>
                  <a:latin typeface="Bookman Old Style" pitchFamily="18" charset="0"/>
                  <a:cs typeface="Arial" charset="0"/>
                </a:defRPr>
              </a:lvl7pPr>
              <a:lvl8pPr marL="3429000" indent="-228600" eaLnBrk="0" fontAlgn="base" hangingPunct="0">
                <a:spcBef>
                  <a:spcPct val="0"/>
                </a:spcBef>
                <a:spcAft>
                  <a:spcPct val="0"/>
                </a:spcAft>
                <a:defRPr>
                  <a:solidFill>
                    <a:schemeClr val="tx1"/>
                  </a:solidFill>
                  <a:latin typeface="Bookman Old Style" pitchFamily="18" charset="0"/>
                  <a:cs typeface="Arial" charset="0"/>
                </a:defRPr>
              </a:lvl8pPr>
              <a:lvl9pPr marL="3886200" indent="-228600" eaLnBrk="0" fontAlgn="base" hangingPunct="0">
                <a:spcBef>
                  <a:spcPct val="0"/>
                </a:spcBef>
                <a:spcAft>
                  <a:spcPct val="0"/>
                </a:spcAft>
                <a:defRPr>
                  <a:solidFill>
                    <a:schemeClr val="tx1"/>
                  </a:solidFill>
                  <a:latin typeface="Bookman Old Style" pitchFamily="18" charset="0"/>
                  <a:cs typeface="Arial" charset="0"/>
                </a:defRPr>
              </a:lvl9pPr>
            </a:lstStyle>
            <a:p>
              <a:pPr eaLnBrk="1" hangingPunct="1"/>
              <a:r>
                <a:rPr lang="en-US" altLang="zh-CN" sz="1600" b="1">
                  <a:solidFill>
                    <a:srgbClr val="333333"/>
                  </a:solidFill>
                  <a:latin typeface="Arial" pitchFamily="34" charset="0"/>
                  <a:ea typeface="宋体" charset="-122"/>
                  <a:cs typeface="Arial" pitchFamily="34" charset="0"/>
                </a:rPr>
                <a:t>Capacitor</a:t>
              </a:r>
            </a:p>
          </p:txBody>
        </p:sp>
      </p:grpSp>
      <p:grpSp>
        <p:nvGrpSpPr>
          <p:cNvPr id="12" name="Group 45"/>
          <p:cNvGrpSpPr>
            <a:grpSpLocks/>
          </p:cNvGrpSpPr>
          <p:nvPr/>
        </p:nvGrpSpPr>
        <p:grpSpPr bwMode="auto">
          <a:xfrm>
            <a:off x="4922838" y="5309441"/>
            <a:ext cx="2346325" cy="930275"/>
            <a:chOff x="333" y="1894"/>
            <a:chExt cx="1478" cy="586"/>
          </a:xfrm>
        </p:grpSpPr>
        <p:pic>
          <p:nvPicPr>
            <p:cNvPr id="13"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 y="1929"/>
              <a:ext cx="674" cy="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Object 36"/>
            <p:cNvGraphicFramePr>
              <a:graphicFrameLocks noChangeAspect="1"/>
            </p:cNvGraphicFramePr>
            <p:nvPr/>
          </p:nvGraphicFramePr>
          <p:xfrm>
            <a:off x="1280" y="2134"/>
            <a:ext cx="432" cy="179"/>
          </p:xfrm>
          <a:graphic>
            <a:graphicData uri="http://schemas.openxmlformats.org/presentationml/2006/ole">
              <mc:AlternateContent xmlns:mc="http://schemas.openxmlformats.org/markup-compatibility/2006">
                <mc:Choice xmlns:v="urn:schemas-microsoft-com:vml" Requires="v">
                  <p:oleObj spid="_x0000_s60600" name="Visio" r:id="rId10" imgW="565904" imgH="235029" progId="Visio.Drawing.6">
                    <p:embed/>
                  </p:oleObj>
                </mc:Choice>
                <mc:Fallback>
                  <p:oleObj name="Visio" r:id="rId10" imgW="565904" imgH="235029" progId="Visio.Drawing.6">
                    <p:embed/>
                    <p:pic>
                      <p:nvPicPr>
                        <p:cNvPr id="14"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0" y="2134"/>
                          <a:ext cx="43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39"/>
            <p:cNvSpPr txBox="1">
              <a:spLocks noChangeArrowheads="1"/>
            </p:cNvSpPr>
            <p:nvPr/>
          </p:nvSpPr>
          <p:spPr bwMode="auto">
            <a:xfrm>
              <a:off x="1178" y="1894"/>
              <a:ext cx="63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Bookman Old Style" pitchFamily="18" charset="0"/>
                  <a:cs typeface="Arial" charset="0"/>
                </a:defRPr>
              </a:lvl1pPr>
              <a:lvl2pPr marL="742950" indent="-285750" eaLnBrk="0" hangingPunct="0">
                <a:defRPr>
                  <a:solidFill>
                    <a:schemeClr val="tx1"/>
                  </a:solidFill>
                  <a:latin typeface="Bookman Old Style" pitchFamily="18" charset="0"/>
                  <a:cs typeface="Arial" charset="0"/>
                </a:defRPr>
              </a:lvl2pPr>
              <a:lvl3pPr marL="1143000" indent="-228600" eaLnBrk="0" hangingPunct="0">
                <a:defRPr>
                  <a:solidFill>
                    <a:schemeClr val="tx1"/>
                  </a:solidFill>
                  <a:latin typeface="Bookman Old Style" pitchFamily="18" charset="0"/>
                  <a:cs typeface="Arial" charset="0"/>
                </a:defRPr>
              </a:lvl3pPr>
              <a:lvl4pPr marL="1600200" indent="-228600" eaLnBrk="0" hangingPunct="0">
                <a:defRPr>
                  <a:solidFill>
                    <a:schemeClr val="tx1"/>
                  </a:solidFill>
                  <a:latin typeface="Bookman Old Style" pitchFamily="18" charset="0"/>
                  <a:cs typeface="Arial" charset="0"/>
                </a:defRPr>
              </a:lvl4pPr>
              <a:lvl5pPr marL="2057400" indent="-228600" eaLnBrk="0" hangingPunct="0">
                <a:defRPr>
                  <a:solidFill>
                    <a:schemeClr val="tx1"/>
                  </a:solidFill>
                  <a:latin typeface="Bookman Old Style" pitchFamily="18" charset="0"/>
                  <a:cs typeface="Arial" charset="0"/>
                </a:defRPr>
              </a:lvl5pPr>
              <a:lvl6pPr marL="2514600" indent="-228600" eaLnBrk="0" fontAlgn="base" hangingPunct="0">
                <a:spcBef>
                  <a:spcPct val="0"/>
                </a:spcBef>
                <a:spcAft>
                  <a:spcPct val="0"/>
                </a:spcAft>
                <a:defRPr>
                  <a:solidFill>
                    <a:schemeClr val="tx1"/>
                  </a:solidFill>
                  <a:latin typeface="Bookman Old Style" pitchFamily="18" charset="0"/>
                  <a:cs typeface="Arial" charset="0"/>
                </a:defRPr>
              </a:lvl6pPr>
              <a:lvl7pPr marL="2971800" indent="-228600" eaLnBrk="0" fontAlgn="base" hangingPunct="0">
                <a:spcBef>
                  <a:spcPct val="0"/>
                </a:spcBef>
                <a:spcAft>
                  <a:spcPct val="0"/>
                </a:spcAft>
                <a:defRPr>
                  <a:solidFill>
                    <a:schemeClr val="tx1"/>
                  </a:solidFill>
                  <a:latin typeface="Bookman Old Style" pitchFamily="18" charset="0"/>
                  <a:cs typeface="Arial" charset="0"/>
                </a:defRPr>
              </a:lvl7pPr>
              <a:lvl8pPr marL="3429000" indent="-228600" eaLnBrk="0" fontAlgn="base" hangingPunct="0">
                <a:spcBef>
                  <a:spcPct val="0"/>
                </a:spcBef>
                <a:spcAft>
                  <a:spcPct val="0"/>
                </a:spcAft>
                <a:defRPr>
                  <a:solidFill>
                    <a:schemeClr val="tx1"/>
                  </a:solidFill>
                  <a:latin typeface="Bookman Old Style" pitchFamily="18" charset="0"/>
                  <a:cs typeface="Arial" charset="0"/>
                </a:defRPr>
              </a:lvl8pPr>
              <a:lvl9pPr marL="3886200" indent="-228600" eaLnBrk="0" fontAlgn="base" hangingPunct="0">
                <a:spcBef>
                  <a:spcPct val="0"/>
                </a:spcBef>
                <a:spcAft>
                  <a:spcPct val="0"/>
                </a:spcAft>
                <a:defRPr>
                  <a:solidFill>
                    <a:schemeClr val="tx1"/>
                  </a:solidFill>
                  <a:latin typeface="Bookman Old Style" pitchFamily="18" charset="0"/>
                  <a:cs typeface="Arial" charset="0"/>
                </a:defRPr>
              </a:lvl9pPr>
            </a:lstStyle>
            <a:p>
              <a:pPr eaLnBrk="1" hangingPunct="1"/>
              <a:r>
                <a:rPr lang="en-US" altLang="zh-CN" sz="1600" b="1">
                  <a:solidFill>
                    <a:srgbClr val="333333"/>
                  </a:solidFill>
                  <a:latin typeface="Arial" pitchFamily="34" charset="0"/>
                  <a:ea typeface="宋体" charset="-122"/>
                  <a:cs typeface="Arial" pitchFamily="34" charset="0"/>
                </a:rPr>
                <a:t>Inductor</a:t>
              </a:r>
            </a:p>
          </p:txBody>
        </p:sp>
      </p:grpSp>
      <p:grpSp>
        <p:nvGrpSpPr>
          <p:cNvPr id="16" name="Group 46"/>
          <p:cNvGrpSpPr>
            <a:grpSpLocks/>
          </p:cNvGrpSpPr>
          <p:nvPr/>
        </p:nvGrpSpPr>
        <p:grpSpPr bwMode="auto">
          <a:xfrm>
            <a:off x="7269163" y="4016948"/>
            <a:ext cx="2586038" cy="1020763"/>
            <a:chOff x="54" y="2506"/>
            <a:chExt cx="1629" cy="643"/>
          </a:xfrm>
        </p:grpSpPr>
        <p:pic>
          <p:nvPicPr>
            <p:cNvPr id="17"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 y="2607"/>
              <a:ext cx="1071" cy="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Object 20"/>
            <p:cNvGraphicFramePr>
              <a:graphicFrameLocks noChangeAspect="1"/>
            </p:cNvGraphicFramePr>
            <p:nvPr/>
          </p:nvGraphicFramePr>
          <p:xfrm>
            <a:off x="1279" y="2737"/>
            <a:ext cx="328" cy="328"/>
          </p:xfrm>
          <a:graphic>
            <a:graphicData uri="http://schemas.openxmlformats.org/presentationml/2006/ole">
              <mc:AlternateContent xmlns:mc="http://schemas.openxmlformats.org/markup-compatibility/2006">
                <mc:Choice xmlns:v="urn:schemas-microsoft-com:vml" Requires="v">
                  <p:oleObj spid="_x0000_s60601" name="Visio" r:id="rId13" imgW="433388" imgH="433388" progId="Visio.Drawing.6">
                    <p:embed/>
                  </p:oleObj>
                </mc:Choice>
                <mc:Fallback>
                  <p:oleObj name="Visio" r:id="rId13" imgW="433388" imgH="433388" progId="Visio.Drawing.6">
                    <p:embed/>
                    <p:pic>
                      <p:nvPicPr>
                        <p:cNvPr id="18"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9" y="2737"/>
                          <a:ext cx="328"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40"/>
            <p:cNvSpPr txBox="1">
              <a:spLocks noChangeArrowheads="1"/>
            </p:cNvSpPr>
            <p:nvPr/>
          </p:nvSpPr>
          <p:spPr bwMode="auto">
            <a:xfrm>
              <a:off x="1208" y="2506"/>
              <a:ext cx="475"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Bookman Old Style" pitchFamily="18" charset="0"/>
                  <a:cs typeface="Arial" charset="0"/>
                </a:defRPr>
              </a:lvl1pPr>
              <a:lvl2pPr marL="742950" indent="-285750" eaLnBrk="0" hangingPunct="0">
                <a:defRPr>
                  <a:solidFill>
                    <a:schemeClr val="tx1"/>
                  </a:solidFill>
                  <a:latin typeface="Bookman Old Style" pitchFamily="18" charset="0"/>
                  <a:cs typeface="Arial" charset="0"/>
                </a:defRPr>
              </a:lvl2pPr>
              <a:lvl3pPr marL="1143000" indent="-228600" eaLnBrk="0" hangingPunct="0">
                <a:defRPr>
                  <a:solidFill>
                    <a:schemeClr val="tx1"/>
                  </a:solidFill>
                  <a:latin typeface="Bookman Old Style" pitchFamily="18" charset="0"/>
                  <a:cs typeface="Arial" charset="0"/>
                </a:defRPr>
              </a:lvl3pPr>
              <a:lvl4pPr marL="1600200" indent="-228600" eaLnBrk="0" hangingPunct="0">
                <a:defRPr>
                  <a:solidFill>
                    <a:schemeClr val="tx1"/>
                  </a:solidFill>
                  <a:latin typeface="Bookman Old Style" pitchFamily="18" charset="0"/>
                  <a:cs typeface="Arial" charset="0"/>
                </a:defRPr>
              </a:lvl4pPr>
              <a:lvl5pPr marL="2057400" indent="-228600" eaLnBrk="0" hangingPunct="0">
                <a:defRPr>
                  <a:solidFill>
                    <a:schemeClr val="tx1"/>
                  </a:solidFill>
                  <a:latin typeface="Bookman Old Style" pitchFamily="18" charset="0"/>
                  <a:cs typeface="Arial" charset="0"/>
                </a:defRPr>
              </a:lvl5pPr>
              <a:lvl6pPr marL="2514600" indent="-228600" eaLnBrk="0" fontAlgn="base" hangingPunct="0">
                <a:spcBef>
                  <a:spcPct val="0"/>
                </a:spcBef>
                <a:spcAft>
                  <a:spcPct val="0"/>
                </a:spcAft>
                <a:defRPr>
                  <a:solidFill>
                    <a:schemeClr val="tx1"/>
                  </a:solidFill>
                  <a:latin typeface="Bookman Old Style" pitchFamily="18" charset="0"/>
                  <a:cs typeface="Arial" charset="0"/>
                </a:defRPr>
              </a:lvl6pPr>
              <a:lvl7pPr marL="2971800" indent="-228600" eaLnBrk="0" fontAlgn="base" hangingPunct="0">
                <a:spcBef>
                  <a:spcPct val="0"/>
                </a:spcBef>
                <a:spcAft>
                  <a:spcPct val="0"/>
                </a:spcAft>
                <a:defRPr>
                  <a:solidFill>
                    <a:schemeClr val="tx1"/>
                  </a:solidFill>
                  <a:latin typeface="Bookman Old Style" pitchFamily="18" charset="0"/>
                  <a:cs typeface="Arial" charset="0"/>
                </a:defRPr>
              </a:lvl7pPr>
              <a:lvl8pPr marL="3429000" indent="-228600" eaLnBrk="0" fontAlgn="base" hangingPunct="0">
                <a:spcBef>
                  <a:spcPct val="0"/>
                </a:spcBef>
                <a:spcAft>
                  <a:spcPct val="0"/>
                </a:spcAft>
                <a:defRPr>
                  <a:solidFill>
                    <a:schemeClr val="tx1"/>
                  </a:solidFill>
                  <a:latin typeface="Bookman Old Style" pitchFamily="18" charset="0"/>
                  <a:cs typeface="Arial" charset="0"/>
                </a:defRPr>
              </a:lvl8pPr>
              <a:lvl9pPr marL="3886200" indent="-228600" eaLnBrk="0" fontAlgn="base" hangingPunct="0">
                <a:spcBef>
                  <a:spcPct val="0"/>
                </a:spcBef>
                <a:spcAft>
                  <a:spcPct val="0"/>
                </a:spcAft>
                <a:defRPr>
                  <a:solidFill>
                    <a:schemeClr val="tx1"/>
                  </a:solidFill>
                  <a:latin typeface="Bookman Old Style" pitchFamily="18" charset="0"/>
                  <a:cs typeface="Arial" charset="0"/>
                </a:defRPr>
              </a:lvl9pPr>
            </a:lstStyle>
            <a:p>
              <a:pPr eaLnBrk="1" hangingPunct="1"/>
              <a:r>
                <a:rPr lang="en-US" altLang="zh-CN" sz="1600" b="1">
                  <a:solidFill>
                    <a:srgbClr val="333333"/>
                  </a:solidFill>
                  <a:latin typeface="Arial" pitchFamily="34" charset="0"/>
                  <a:ea typeface="宋体" charset="-122"/>
                  <a:cs typeface="Arial" pitchFamily="34" charset="0"/>
                </a:rPr>
                <a:t>Diode</a:t>
              </a:r>
            </a:p>
          </p:txBody>
        </p:sp>
      </p:grpSp>
      <p:grpSp>
        <p:nvGrpSpPr>
          <p:cNvPr id="20" name="Group 47"/>
          <p:cNvGrpSpPr>
            <a:grpSpLocks/>
          </p:cNvGrpSpPr>
          <p:nvPr/>
        </p:nvGrpSpPr>
        <p:grpSpPr bwMode="auto">
          <a:xfrm>
            <a:off x="7593012" y="5190110"/>
            <a:ext cx="2617788" cy="1189038"/>
            <a:chOff x="300" y="3214"/>
            <a:chExt cx="1649" cy="749"/>
          </a:xfrm>
        </p:grpSpPr>
        <p:pic>
          <p:nvPicPr>
            <p:cNvPr id="21" name="Picture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0" y="3385"/>
              <a:ext cx="933" cy="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 name="Object 27"/>
            <p:cNvGraphicFramePr>
              <a:graphicFrameLocks noChangeAspect="1"/>
            </p:cNvGraphicFramePr>
            <p:nvPr/>
          </p:nvGraphicFramePr>
          <p:xfrm>
            <a:off x="1289" y="3452"/>
            <a:ext cx="380" cy="429"/>
          </p:xfrm>
          <a:graphic>
            <a:graphicData uri="http://schemas.openxmlformats.org/presentationml/2006/ole">
              <mc:AlternateContent xmlns:mc="http://schemas.openxmlformats.org/markup-compatibility/2006">
                <mc:Choice xmlns:v="urn:schemas-microsoft-com:vml" Requires="v">
                  <p:oleObj spid="_x0000_s60602" name="Visio" r:id="rId16" imgW="499646" imgH="565904" progId="Visio.Drawing.6">
                    <p:embed/>
                  </p:oleObj>
                </mc:Choice>
                <mc:Fallback>
                  <p:oleObj name="Visio" r:id="rId16" imgW="499646" imgH="565904" progId="Visio.Drawing.6">
                    <p:embed/>
                    <p:pic>
                      <p:nvPicPr>
                        <p:cNvPr id="22"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89" y="3452"/>
                          <a:ext cx="380"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Text Box 41"/>
            <p:cNvSpPr txBox="1">
              <a:spLocks noChangeArrowheads="1"/>
            </p:cNvSpPr>
            <p:nvPr/>
          </p:nvSpPr>
          <p:spPr bwMode="auto">
            <a:xfrm>
              <a:off x="1208" y="3214"/>
              <a:ext cx="7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Bookman Old Style" pitchFamily="18" charset="0"/>
                  <a:cs typeface="Arial" charset="0"/>
                </a:defRPr>
              </a:lvl1pPr>
              <a:lvl2pPr marL="742950" indent="-285750" eaLnBrk="0" hangingPunct="0">
                <a:defRPr>
                  <a:solidFill>
                    <a:schemeClr val="tx1"/>
                  </a:solidFill>
                  <a:latin typeface="Bookman Old Style" pitchFamily="18" charset="0"/>
                  <a:cs typeface="Arial" charset="0"/>
                </a:defRPr>
              </a:lvl2pPr>
              <a:lvl3pPr marL="1143000" indent="-228600" eaLnBrk="0" hangingPunct="0">
                <a:defRPr>
                  <a:solidFill>
                    <a:schemeClr val="tx1"/>
                  </a:solidFill>
                  <a:latin typeface="Bookman Old Style" pitchFamily="18" charset="0"/>
                  <a:cs typeface="Arial" charset="0"/>
                </a:defRPr>
              </a:lvl3pPr>
              <a:lvl4pPr marL="1600200" indent="-228600" eaLnBrk="0" hangingPunct="0">
                <a:defRPr>
                  <a:solidFill>
                    <a:schemeClr val="tx1"/>
                  </a:solidFill>
                  <a:latin typeface="Bookman Old Style" pitchFamily="18" charset="0"/>
                  <a:cs typeface="Arial" charset="0"/>
                </a:defRPr>
              </a:lvl4pPr>
              <a:lvl5pPr marL="2057400" indent="-228600" eaLnBrk="0" hangingPunct="0">
                <a:defRPr>
                  <a:solidFill>
                    <a:schemeClr val="tx1"/>
                  </a:solidFill>
                  <a:latin typeface="Bookman Old Style" pitchFamily="18" charset="0"/>
                  <a:cs typeface="Arial" charset="0"/>
                </a:defRPr>
              </a:lvl5pPr>
              <a:lvl6pPr marL="2514600" indent="-228600" eaLnBrk="0" fontAlgn="base" hangingPunct="0">
                <a:spcBef>
                  <a:spcPct val="0"/>
                </a:spcBef>
                <a:spcAft>
                  <a:spcPct val="0"/>
                </a:spcAft>
                <a:defRPr>
                  <a:solidFill>
                    <a:schemeClr val="tx1"/>
                  </a:solidFill>
                  <a:latin typeface="Bookman Old Style" pitchFamily="18" charset="0"/>
                  <a:cs typeface="Arial" charset="0"/>
                </a:defRPr>
              </a:lvl6pPr>
              <a:lvl7pPr marL="2971800" indent="-228600" eaLnBrk="0" fontAlgn="base" hangingPunct="0">
                <a:spcBef>
                  <a:spcPct val="0"/>
                </a:spcBef>
                <a:spcAft>
                  <a:spcPct val="0"/>
                </a:spcAft>
                <a:defRPr>
                  <a:solidFill>
                    <a:schemeClr val="tx1"/>
                  </a:solidFill>
                  <a:latin typeface="Bookman Old Style" pitchFamily="18" charset="0"/>
                  <a:cs typeface="Arial" charset="0"/>
                </a:defRPr>
              </a:lvl7pPr>
              <a:lvl8pPr marL="3429000" indent="-228600" eaLnBrk="0" fontAlgn="base" hangingPunct="0">
                <a:spcBef>
                  <a:spcPct val="0"/>
                </a:spcBef>
                <a:spcAft>
                  <a:spcPct val="0"/>
                </a:spcAft>
                <a:defRPr>
                  <a:solidFill>
                    <a:schemeClr val="tx1"/>
                  </a:solidFill>
                  <a:latin typeface="Bookman Old Style" pitchFamily="18" charset="0"/>
                  <a:cs typeface="Arial" charset="0"/>
                </a:defRPr>
              </a:lvl8pPr>
              <a:lvl9pPr marL="3886200" indent="-228600" eaLnBrk="0" fontAlgn="base" hangingPunct="0">
                <a:spcBef>
                  <a:spcPct val="0"/>
                </a:spcBef>
                <a:spcAft>
                  <a:spcPct val="0"/>
                </a:spcAft>
                <a:defRPr>
                  <a:solidFill>
                    <a:schemeClr val="tx1"/>
                  </a:solidFill>
                  <a:latin typeface="Bookman Old Style" pitchFamily="18" charset="0"/>
                  <a:cs typeface="Arial" charset="0"/>
                </a:defRPr>
              </a:lvl9pPr>
            </a:lstStyle>
            <a:p>
              <a:pPr eaLnBrk="1" hangingPunct="1"/>
              <a:r>
                <a:rPr lang="en-US" altLang="zh-CN" sz="1600" b="1">
                  <a:solidFill>
                    <a:srgbClr val="333333"/>
                  </a:solidFill>
                  <a:latin typeface="Arial" pitchFamily="34" charset="0"/>
                  <a:ea typeface="宋体" charset="-122"/>
                  <a:cs typeface="Arial" pitchFamily="34" charset="0"/>
                </a:rPr>
                <a:t>Transistor</a:t>
              </a:r>
            </a:p>
          </p:txBody>
        </p:sp>
      </p:grpSp>
    </p:spTree>
    <p:extLst>
      <p:ext uri="{BB962C8B-B14F-4D97-AF65-F5344CB8AC3E}">
        <p14:creationId xmlns:p14="http://schemas.microsoft.com/office/powerpoint/2010/main" val="315276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4359" y="1477852"/>
            <a:ext cx="2435566" cy="1826675"/>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20019" b="19063"/>
          <a:stretch/>
        </p:blipFill>
        <p:spPr>
          <a:xfrm>
            <a:off x="5566316" y="4010237"/>
            <a:ext cx="4560204" cy="2083470"/>
          </a:xfrm>
          <a:prstGeom prst="rect">
            <a:avLst/>
          </a:prstGeom>
        </p:spPr>
      </p:pic>
      <p:sp>
        <p:nvSpPr>
          <p:cNvPr id="2" name="标题 1"/>
          <p:cNvSpPr>
            <a:spLocks noGrp="1"/>
          </p:cNvSpPr>
          <p:nvPr>
            <p:ph type="title"/>
          </p:nvPr>
        </p:nvSpPr>
        <p:spPr/>
        <p:txBody>
          <a:bodyPr/>
          <a:lstStyle/>
          <a:p>
            <a:r>
              <a:rPr lang="zh-CN" altLang="en-US" dirty="0"/>
              <a:t>硅圆片</a:t>
            </a:r>
          </a:p>
        </p:txBody>
      </p:sp>
      <p:sp>
        <p:nvSpPr>
          <p:cNvPr id="6" name="TextBox 5"/>
          <p:cNvSpPr txBox="1"/>
          <p:nvPr/>
        </p:nvSpPr>
        <p:spPr>
          <a:xfrm>
            <a:off x="1884405" y="3344325"/>
            <a:ext cx="2018992" cy="307777"/>
          </a:xfrm>
          <a:prstGeom prst="rect">
            <a:avLst/>
          </a:prstGeom>
          <a:noFill/>
        </p:spPr>
        <p:txBody>
          <a:bodyPr wrap="square" rtlCol="0">
            <a:spAutoFit/>
          </a:bodyPr>
          <a:lstStyle/>
          <a:p>
            <a:r>
              <a:rPr lang="en-US" altLang="zh-CN" sz="1400" dirty="0">
                <a:ea typeface="微软雅黑" pitchFamily="34" charset="-122"/>
              </a:rPr>
              <a:t>90nm 200mm</a:t>
            </a:r>
            <a:r>
              <a:rPr lang="zh-CN" altLang="en-US" sz="1400" dirty="0">
                <a:ea typeface="微软雅黑" pitchFamily="34" charset="-122"/>
              </a:rPr>
              <a:t>晶圆片</a:t>
            </a: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4360" y="3908011"/>
            <a:ext cx="2512831" cy="1973492"/>
          </a:xfrm>
          <a:prstGeom prst="rect">
            <a:avLst/>
          </a:prstGeom>
        </p:spPr>
      </p:pic>
      <p:sp>
        <p:nvSpPr>
          <p:cNvPr id="8" name="TextBox 7"/>
          <p:cNvSpPr txBox="1"/>
          <p:nvPr/>
        </p:nvSpPr>
        <p:spPr>
          <a:xfrm>
            <a:off x="1884405" y="5977625"/>
            <a:ext cx="2018992" cy="307777"/>
          </a:xfrm>
          <a:prstGeom prst="rect">
            <a:avLst/>
          </a:prstGeom>
          <a:noFill/>
        </p:spPr>
        <p:txBody>
          <a:bodyPr wrap="square" rtlCol="0">
            <a:spAutoFit/>
          </a:bodyPr>
          <a:lstStyle/>
          <a:p>
            <a:pPr algn="ctr"/>
            <a:r>
              <a:rPr lang="en-US" altLang="zh-CN" sz="1400" dirty="0">
                <a:ea typeface="微软雅黑" pitchFamily="34" charset="-122"/>
              </a:rPr>
              <a:t>45nm 300mm</a:t>
            </a:r>
            <a:r>
              <a:rPr lang="zh-CN" altLang="en-US" sz="1400" dirty="0">
                <a:ea typeface="微软雅黑" pitchFamily="34" charset="-122"/>
              </a:rPr>
              <a:t>晶圆片</a:t>
            </a:r>
          </a:p>
        </p:txBody>
      </p:sp>
      <p:sp>
        <p:nvSpPr>
          <p:cNvPr id="10" name="TextBox 9"/>
          <p:cNvSpPr txBox="1"/>
          <p:nvPr/>
        </p:nvSpPr>
        <p:spPr>
          <a:xfrm>
            <a:off x="5478965" y="6093708"/>
            <a:ext cx="4838700" cy="307777"/>
          </a:xfrm>
          <a:prstGeom prst="rect">
            <a:avLst/>
          </a:prstGeom>
          <a:noFill/>
        </p:spPr>
        <p:txBody>
          <a:bodyPr wrap="square" rtlCol="0">
            <a:spAutoFit/>
          </a:bodyPr>
          <a:lstStyle/>
          <a:p>
            <a:r>
              <a:rPr lang="en-US" altLang="zh-CN" sz="1400" dirty="0">
                <a:ea typeface="微软雅黑" pitchFamily="34" charset="-122"/>
              </a:rPr>
              <a:t>450mm(18</a:t>
            </a:r>
            <a:r>
              <a:rPr lang="zh-CN" altLang="en-US" sz="1400" dirty="0">
                <a:ea typeface="微软雅黑" pitchFamily="34" charset="-122"/>
              </a:rPr>
              <a:t>英寸</a:t>
            </a:r>
            <a:r>
              <a:rPr lang="en-US" altLang="zh-CN" sz="1400" dirty="0">
                <a:ea typeface="微软雅黑" pitchFamily="34" charset="-122"/>
              </a:rPr>
              <a:t>)</a:t>
            </a:r>
            <a:r>
              <a:rPr lang="zh-CN" altLang="en-US" sz="1400" dirty="0">
                <a:ea typeface="微软雅黑" pitchFamily="34" charset="-122"/>
              </a:rPr>
              <a:t>、</a:t>
            </a:r>
            <a:r>
              <a:rPr lang="en-US" altLang="zh-CN" sz="1400" dirty="0">
                <a:ea typeface="微软雅黑" pitchFamily="34" charset="-122"/>
              </a:rPr>
              <a:t> 300mm(12</a:t>
            </a:r>
            <a:r>
              <a:rPr lang="zh-CN" altLang="en-US" sz="1400" dirty="0">
                <a:ea typeface="微软雅黑" pitchFamily="34" charset="-122"/>
              </a:rPr>
              <a:t>英寸</a:t>
            </a:r>
            <a:r>
              <a:rPr lang="en-US" altLang="zh-CN" sz="1400" dirty="0">
                <a:ea typeface="微软雅黑" pitchFamily="34" charset="-122"/>
              </a:rPr>
              <a:t>)</a:t>
            </a:r>
            <a:r>
              <a:rPr lang="zh-CN" altLang="en-US" sz="1400" dirty="0">
                <a:ea typeface="微软雅黑" pitchFamily="34" charset="-122"/>
              </a:rPr>
              <a:t>、</a:t>
            </a:r>
            <a:r>
              <a:rPr lang="en-US" altLang="zh-CN" sz="1400" dirty="0">
                <a:ea typeface="微软雅黑" pitchFamily="34" charset="-122"/>
              </a:rPr>
              <a:t> 200mm(8</a:t>
            </a:r>
            <a:r>
              <a:rPr lang="zh-CN" altLang="en-US" sz="1400" dirty="0">
                <a:ea typeface="微软雅黑" pitchFamily="34" charset="-122"/>
              </a:rPr>
              <a:t>英寸</a:t>
            </a:r>
            <a:r>
              <a:rPr lang="en-US" altLang="zh-CN" sz="1400" dirty="0">
                <a:ea typeface="微软雅黑" pitchFamily="34" charset="-122"/>
              </a:rPr>
              <a:t>) </a:t>
            </a:r>
            <a:r>
              <a:rPr lang="zh-CN" altLang="en-US" sz="1400" dirty="0">
                <a:ea typeface="微软雅黑" pitchFamily="34" charset="-122"/>
              </a:rPr>
              <a:t>晶圆片</a:t>
            </a:r>
          </a:p>
        </p:txBody>
      </p:sp>
      <p:grpSp>
        <p:nvGrpSpPr>
          <p:cNvPr id="11" name="组合 10"/>
          <p:cNvGrpSpPr>
            <a:grpSpLocks noChangeAspect="1"/>
          </p:cNvGrpSpPr>
          <p:nvPr/>
        </p:nvGrpSpPr>
        <p:grpSpPr>
          <a:xfrm>
            <a:off x="5375313" y="1645947"/>
            <a:ext cx="5045090" cy="2207354"/>
            <a:chOff x="182498" y="2487369"/>
            <a:chExt cx="8555945" cy="3743445"/>
          </a:xfrm>
        </p:grpSpPr>
        <p:sp>
          <p:nvSpPr>
            <p:cNvPr id="12" name="椭圆 11"/>
            <p:cNvSpPr>
              <a:spLocks noChangeAspect="1"/>
            </p:cNvSpPr>
            <p:nvPr/>
          </p:nvSpPr>
          <p:spPr>
            <a:xfrm>
              <a:off x="460414" y="4658228"/>
              <a:ext cx="612000" cy="612000"/>
            </a:xfrm>
            <a:prstGeom prst="ellipse">
              <a:avLst/>
            </a:prstGeom>
            <a:solidFill>
              <a:srgbClr val="0070C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latin typeface="Arial" panose="020B0604020202020204" pitchFamily="34" charset="0"/>
                  <a:cs typeface="Arial" panose="020B0604020202020204" pitchFamily="34" charset="0"/>
                </a:rPr>
                <a:t>100mm</a:t>
              </a:r>
              <a:endParaRPr lang="zh-CN" altLang="en-US" sz="1000" dirty="0">
                <a:latin typeface="Arial" panose="020B0604020202020204" pitchFamily="34" charset="0"/>
                <a:cs typeface="Arial" panose="020B0604020202020204" pitchFamily="34" charset="0"/>
              </a:endParaRPr>
            </a:p>
          </p:txBody>
        </p:sp>
        <p:sp>
          <p:nvSpPr>
            <p:cNvPr id="13" name="椭圆 12"/>
            <p:cNvSpPr>
              <a:spLocks noChangeAspect="1"/>
            </p:cNvSpPr>
            <p:nvPr/>
          </p:nvSpPr>
          <p:spPr>
            <a:xfrm>
              <a:off x="1306643" y="4323369"/>
              <a:ext cx="918000" cy="918000"/>
            </a:xfrm>
            <a:prstGeom prst="ellipse">
              <a:avLst/>
            </a:prstGeom>
            <a:solidFill>
              <a:srgbClr val="0070C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latin typeface="Arial" panose="020B0604020202020204" pitchFamily="34" charset="0"/>
                  <a:cs typeface="Arial" panose="020B0604020202020204" pitchFamily="34" charset="0"/>
                </a:rPr>
                <a:t>150mm</a:t>
              </a:r>
              <a:endParaRPr lang="zh-CN" altLang="en-US" sz="1400" dirty="0">
                <a:latin typeface="Arial" panose="020B0604020202020204" pitchFamily="34" charset="0"/>
                <a:cs typeface="Arial" panose="020B0604020202020204" pitchFamily="34" charset="0"/>
              </a:endParaRPr>
            </a:p>
          </p:txBody>
        </p:sp>
        <p:sp>
          <p:nvSpPr>
            <p:cNvPr id="14" name="椭圆 13"/>
            <p:cNvSpPr>
              <a:spLocks noChangeAspect="1"/>
            </p:cNvSpPr>
            <p:nvPr/>
          </p:nvSpPr>
          <p:spPr>
            <a:xfrm>
              <a:off x="2458872" y="4046228"/>
              <a:ext cx="1224000" cy="1224000"/>
            </a:xfrm>
            <a:prstGeom prst="ellipse">
              <a:avLst/>
            </a:prstGeom>
            <a:solidFill>
              <a:srgbClr val="0070C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Arial" panose="020B0604020202020204" pitchFamily="34" charset="0"/>
                  <a:cs typeface="Arial" panose="020B0604020202020204" pitchFamily="34" charset="0"/>
                </a:rPr>
                <a:t>200mm</a:t>
              </a:r>
              <a:endParaRPr lang="zh-CN" altLang="en-US" dirty="0">
                <a:latin typeface="Arial" panose="020B0604020202020204" pitchFamily="34" charset="0"/>
                <a:cs typeface="Arial" panose="020B0604020202020204" pitchFamily="34" charset="0"/>
              </a:endParaRPr>
            </a:p>
          </p:txBody>
        </p:sp>
        <p:sp>
          <p:nvSpPr>
            <p:cNvPr id="15" name="椭圆 14"/>
            <p:cNvSpPr>
              <a:spLocks noChangeAspect="1"/>
            </p:cNvSpPr>
            <p:nvPr/>
          </p:nvSpPr>
          <p:spPr>
            <a:xfrm>
              <a:off x="3917101" y="3434228"/>
              <a:ext cx="1836000" cy="1836000"/>
            </a:xfrm>
            <a:prstGeom prst="ellipse">
              <a:avLst/>
            </a:prstGeom>
            <a:solidFill>
              <a:srgbClr val="0070C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dirty="0">
                  <a:latin typeface="Arial" panose="020B0604020202020204" pitchFamily="34" charset="0"/>
                  <a:cs typeface="Arial" panose="020B0604020202020204" pitchFamily="34" charset="0"/>
                </a:rPr>
                <a:t>300mm</a:t>
              </a:r>
              <a:endParaRPr lang="zh-CN" altLang="en-US" sz="2800" dirty="0">
                <a:latin typeface="Arial" panose="020B0604020202020204" pitchFamily="34" charset="0"/>
                <a:cs typeface="Arial" panose="020B0604020202020204" pitchFamily="34" charset="0"/>
              </a:endParaRPr>
            </a:p>
          </p:txBody>
        </p:sp>
        <p:sp>
          <p:nvSpPr>
            <p:cNvPr id="16" name="椭圆 15"/>
            <p:cNvSpPr>
              <a:spLocks noChangeAspect="1"/>
            </p:cNvSpPr>
            <p:nvPr/>
          </p:nvSpPr>
          <p:spPr>
            <a:xfrm>
              <a:off x="5984443" y="2487369"/>
              <a:ext cx="2754000" cy="2754000"/>
            </a:xfrm>
            <a:prstGeom prst="ellipse">
              <a:avLst/>
            </a:prstGeom>
            <a:solidFill>
              <a:srgbClr val="0070C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000" dirty="0">
                  <a:latin typeface="Arial" panose="020B0604020202020204" pitchFamily="34" charset="0"/>
                  <a:cs typeface="Arial" panose="020B0604020202020204" pitchFamily="34" charset="0"/>
                </a:rPr>
                <a:t>450mm</a:t>
              </a:r>
              <a:endParaRPr lang="zh-CN" altLang="en-US" sz="4000" dirty="0">
                <a:latin typeface="Arial" panose="020B0604020202020204" pitchFamily="34" charset="0"/>
                <a:cs typeface="Arial" panose="020B0604020202020204" pitchFamily="34" charset="0"/>
              </a:endParaRPr>
            </a:p>
          </p:txBody>
        </p:sp>
        <p:cxnSp>
          <p:nvCxnSpPr>
            <p:cNvPr id="17" name="直接箭头连接符 16"/>
            <p:cNvCxnSpPr/>
            <p:nvPr/>
          </p:nvCxnSpPr>
          <p:spPr>
            <a:xfrm flipV="1">
              <a:off x="479464" y="5555777"/>
              <a:ext cx="8136000" cy="0"/>
            </a:xfrm>
            <a:prstGeom prst="straightConnector1">
              <a:avLst/>
            </a:prstGeom>
            <a:ln w="38100">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82498" y="5656661"/>
              <a:ext cx="8555943" cy="574153"/>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1975   1980      1990           2001                  2017</a:t>
              </a:r>
              <a:endParaRPr lang="zh-CN" altLang="en-US" sz="1600" dirty="0">
                <a:latin typeface="Arial" panose="020B0604020202020204" pitchFamily="34" charset="0"/>
                <a:cs typeface="Arial" panose="020B0604020202020204" pitchFamily="34" charset="0"/>
              </a:endParaRPr>
            </a:p>
          </p:txBody>
        </p:sp>
      </p:grpSp>
      <p:pic>
        <p:nvPicPr>
          <p:cNvPr id="19" name="图片 18"/>
          <p:cNvPicPr>
            <a:picLocks noChangeAspect="1"/>
          </p:cNvPicPr>
          <p:nvPr/>
        </p:nvPicPr>
        <p:blipFill rotWithShape="1">
          <a:blip r:embed="rId5"/>
          <a:srcRect l="6363" t="8102" r="24713" b="18449"/>
          <a:stretch/>
        </p:blipFill>
        <p:spPr>
          <a:xfrm>
            <a:off x="5375313" y="764293"/>
            <a:ext cx="2068336" cy="1763309"/>
          </a:xfrm>
          <a:prstGeom prst="rect">
            <a:avLst/>
          </a:prstGeom>
        </p:spPr>
      </p:pic>
    </p:spTree>
    <p:extLst>
      <p:ext uri="{BB962C8B-B14F-4D97-AF65-F5344CB8AC3E}">
        <p14:creationId xmlns:p14="http://schemas.microsoft.com/office/powerpoint/2010/main" val="39661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制造工艺</a:t>
            </a:r>
          </a:p>
        </p:txBody>
      </p:sp>
      <p:pic>
        <p:nvPicPr>
          <p:cNvPr id="3" name="图片 2">
            <a:extLst>
              <a:ext uri="{FF2B5EF4-FFF2-40B4-BE49-F238E27FC236}">
                <a16:creationId xmlns:a16="http://schemas.microsoft.com/office/drawing/2014/main" id="{0DD14E6D-7D0B-4D3E-B004-712C7639271F}"/>
              </a:ext>
            </a:extLst>
          </p:cNvPr>
          <p:cNvPicPr>
            <a:picLocks noChangeAspect="1"/>
          </p:cNvPicPr>
          <p:nvPr/>
        </p:nvPicPr>
        <p:blipFill>
          <a:blip r:embed="rId2"/>
          <a:stretch>
            <a:fillRect/>
          </a:stretch>
        </p:blipFill>
        <p:spPr>
          <a:xfrm>
            <a:off x="2152846" y="645928"/>
            <a:ext cx="8016935" cy="5718544"/>
          </a:xfrm>
          <a:prstGeom prst="rect">
            <a:avLst/>
          </a:prstGeom>
        </p:spPr>
      </p:pic>
    </p:spTree>
    <p:extLst>
      <p:ext uri="{BB962C8B-B14F-4D97-AF65-F5344CB8AC3E}">
        <p14:creationId xmlns:p14="http://schemas.microsoft.com/office/powerpoint/2010/main" val="116887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A3118-E055-407D-81BA-BF8B66134439}"/>
              </a:ext>
            </a:extLst>
          </p:cNvPr>
          <p:cNvSpPr>
            <a:spLocks noGrp="1"/>
          </p:cNvSpPr>
          <p:nvPr>
            <p:ph type="title"/>
          </p:nvPr>
        </p:nvSpPr>
        <p:spPr/>
        <p:txBody>
          <a:bodyPr/>
          <a:lstStyle/>
          <a:p>
            <a:r>
              <a:rPr lang="zh-CN" altLang="en-US" dirty="0"/>
              <a:t>制造工艺</a:t>
            </a:r>
          </a:p>
        </p:txBody>
      </p:sp>
      <p:pic>
        <p:nvPicPr>
          <p:cNvPr id="100" name="图片 99">
            <a:extLst>
              <a:ext uri="{FF2B5EF4-FFF2-40B4-BE49-F238E27FC236}">
                <a16:creationId xmlns:a16="http://schemas.microsoft.com/office/drawing/2014/main" id="{AEAD2381-7B7B-4A8E-9A28-7403C6092B76}"/>
              </a:ext>
            </a:extLst>
          </p:cNvPr>
          <p:cNvPicPr>
            <a:picLocks noChangeAspect="1"/>
          </p:cNvPicPr>
          <p:nvPr/>
        </p:nvPicPr>
        <p:blipFill>
          <a:blip r:embed="rId2"/>
          <a:stretch>
            <a:fillRect/>
          </a:stretch>
        </p:blipFill>
        <p:spPr>
          <a:xfrm>
            <a:off x="1459154" y="1110540"/>
            <a:ext cx="2420322" cy="1103472"/>
          </a:xfrm>
          <a:prstGeom prst="rect">
            <a:avLst/>
          </a:prstGeom>
        </p:spPr>
      </p:pic>
      <p:pic>
        <p:nvPicPr>
          <p:cNvPr id="101" name="图片 100">
            <a:extLst>
              <a:ext uri="{FF2B5EF4-FFF2-40B4-BE49-F238E27FC236}">
                <a16:creationId xmlns:a16="http://schemas.microsoft.com/office/drawing/2014/main" id="{EED22635-D99A-481F-B067-87E4A1F938DB}"/>
              </a:ext>
            </a:extLst>
          </p:cNvPr>
          <p:cNvPicPr>
            <a:picLocks noChangeAspect="1"/>
          </p:cNvPicPr>
          <p:nvPr/>
        </p:nvPicPr>
        <p:blipFill>
          <a:blip r:embed="rId3"/>
          <a:stretch>
            <a:fillRect/>
          </a:stretch>
        </p:blipFill>
        <p:spPr>
          <a:xfrm>
            <a:off x="4923400" y="958183"/>
            <a:ext cx="2420322" cy="1255885"/>
          </a:xfrm>
          <a:prstGeom prst="rect">
            <a:avLst/>
          </a:prstGeom>
        </p:spPr>
      </p:pic>
      <p:pic>
        <p:nvPicPr>
          <p:cNvPr id="102" name="图片 101">
            <a:extLst>
              <a:ext uri="{FF2B5EF4-FFF2-40B4-BE49-F238E27FC236}">
                <a16:creationId xmlns:a16="http://schemas.microsoft.com/office/drawing/2014/main" id="{A7F1A46F-995E-4476-8FAA-95E268B88B7C}"/>
              </a:ext>
            </a:extLst>
          </p:cNvPr>
          <p:cNvPicPr>
            <a:picLocks noChangeAspect="1"/>
          </p:cNvPicPr>
          <p:nvPr/>
        </p:nvPicPr>
        <p:blipFill>
          <a:blip r:embed="rId4"/>
          <a:stretch>
            <a:fillRect/>
          </a:stretch>
        </p:blipFill>
        <p:spPr>
          <a:xfrm>
            <a:off x="8275697" y="718585"/>
            <a:ext cx="2530059" cy="1493649"/>
          </a:xfrm>
          <a:prstGeom prst="rect">
            <a:avLst/>
          </a:prstGeom>
        </p:spPr>
      </p:pic>
      <p:sp>
        <p:nvSpPr>
          <p:cNvPr id="103" name="Text Box 11">
            <a:extLst>
              <a:ext uri="{FF2B5EF4-FFF2-40B4-BE49-F238E27FC236}">
                <a16:creationId xmlns:a16="http://schemas.microsoft.com/office/drawing/2014/main" id="{7DA5A649-2845-45C4-B05F-02A8E42630B7}"/>
              </a:ext>
            </a:extLst>
          </p:cNvPr>
          <p:cNvSpPr txBox="1">
            <a:spLocks noChangeArrowheads="1"/>
          </p:cNvSpPr>
          <p:nvPr/>
        </p:nvSpPr>
        <p:spPr bwMode="auto">
          <a:xfrm>
            <a:off x="4923400" y="2212289"/>
            <a:ext cx="2420322" cy="338554"/>
          </a:xfrm>
          <a:prstGeom prst="rect">
            <a:avLst/>
          </a:prstGeom>
          <a:noFill/>
          <a:ln w="19050">
            <a:noFill/>
            <a:miter lim="800000"/>
          </a:ln>
          <a:effectLst/>
        </p:spPr>
        <p:txBody>
          <a:bodyPr wrap="square">
            <a:spAutoFit/>
          </a:bodyPr>
          <a:lstStyle/>
          <a:p>
            <a:pPr algn="ctr">
              <a:defRPr/>
            </a:pPr>
            <a:r>
              <a:rPr kumimoji="1" lang="zh-CN" altLang="en-US" sz="1600" b="1" dirty="0">
                <a:solidFill>
                  <a:srgbClr val="003F88"/>
                </a:solidFill>
                <a:latin typeface="微软雅黑" panose="020B0503020204020204" pitchFamily="34" charset="-122"/>
                <a:ea typeface="微软雅黑" panose="020B0503020204020204" pitchFamily="34" charset="-122"/>
              </a:rPr>
              <a:t>涂胶</a:t>
            </a:r>
          </a:p>
        </p:txBody>
      </p:sp>
      <p:sp>
        <p:nvSpPr>
          <p:cNvPr id="104" name="Text Box 15">
            <a:extLst>
              <a:ext uri="{FF2B5EF4-FFF2-40B4-BE49-F238E27FC236}">
                <a16:creationId xmlns:a16="http://schemas.microsoft.com/office/drawing/2014/main" id="{A3C8FD2A-54DA-4EDE-878B-322E7627B78A}"/>
              </a:ext>
            </a:extLst>
          </p:cNvPr>
          <p:cNvSpPr txBox="1">
            <a:spLocks noChangeArrowheads="1"/>
          </p:cNvSpPr>
          <p:nvPr/>
        </p:nvSpPr>
        <p:spPr bwMode="auto">
          <a:xfrm>
            <a:off x="8382228" y="2210455"/>
            <a:ext cx="2420322" cy="338554"/>
          </a:xfrm>
          <a:prstGeom prst="rect">
            <a:avLst/>
          </a:prstGeom>
          <a:noFill/>
          <a:ln w="19050">
            <a:noFill/>
            <a:miter lim="800000"/>
          </a:ln>
          <a:effectLst/>
        </p:spPr>
        <p:txBody>
          <a:bodyPr wrap="square">
            <a:spAutoFit/>
          </a:bodyPr>
          <a:lstStyle/>
          <a:p>
            <a:pPr algn="ctr">
              <a:defRPr/>
            </a:pPr>
            <a:r>
              <a:rPr kumimoji="1" lang="zh-CN" altLang="en-US" sz="1600" b="1" dirty="0">
                <a:solidFill>
                  <a:srgbClr val="003F88"/>
                </a:solidFill>
                <a:latin typeface="微软雅黑" panose="020B0503020204020204" pitchFamily="34" charset="-122"/>
                <a:ea typeface="微软雅黑" panose="020B0503020204020204" pitchFamily="34" charset="-122"/>
              </a:rPr>
              <a:t>掩模对准</a:t>
            </a:r>
          </a:p>
        </p:txBody>
      </p:sp>
      <p:sp>
        <p:nvSpPr>
          <p:cNvPr id="105" name="Text Box 11">
            <a:extLst>
              <a:ext uri="{FF2B5EF4-FFF2-40B4-BE49-F238E27FC236}">
                <a16:creationId xmlns:a16="http://schemas.microsoft.com/office/drawing/2014/main" id="{DD3F75CD-2A8A-4CC9-9FB2-197CC1931113}"/>
              </a:ext>
            </a:extLst>
          </p:cNvPr>
          <p:cNvSpPr txBox="1">
            <a:spLocks noChangeArrowheads="1"/>
          </p:cNvSpPr>
          <p:nvPr/>
        </p:nvSpPr>
        <p:spPr bwMode="auto">
          <a:xfrm>
            <a:off x="1459154" y="2212234"/>
            <a:ext cx="2420322" cy="338554"/>
          </a:xfrm>
          <a:prstGeom prst="rect">
            <a:avLst/>
          </a:prstGeom>
          <a:noFill/>
          <a:ln w="19050">
            <a:noFill/>
            <a:miter lim="800000"/>
          </a:ln>
          <a:effectLst/>
        </p:spPr>
        <p:txBody>
          <a:bodyPr wrap="square">
            <a:spAutoFit/>
          </a:bodyPr>
          <a:lstStyle/>
          <a:p>
            <a:pPr algn="ctr">
              <a:defRPr/>
            </a:pPr>
            <a:r>
              <a:rPr kumimoji="1" lang="zh-CN" altLang="en-US" sz="1600" b="1" dirty="0">
                <a:solidFill>
                  <a:srgbClr val="003F88"/>
                </a:solidFill>
                <a:latin typeface="微软雅黑" panose="020B0503020204020204" pitchFamily="34" charset="-122"/>
                <a:ea typeface="微软雅黑" panose="020B0503020204020204" pitchFamily="34" charset="-122"/>
              </a:rPr>
              <a:t>生长一层</a:t>
            </a:r>
            <a:r>
              <a:rPr kumimoji="1" lang="en-US" altLang="zh-CN" sz="1600" b="1" dirty="0">
                <a:solidFill>
                  <a:srgbClr val="003F88"/>
                </a:solidFill>
                <a:latin typeface="微软雅黑" panose="020B0503020204020204" pitchFamily="34" charset="-122"/>
                <a:ea typeface="微软雅黑" panose="020B0503020204020204" pitchFamily="34" charset="-122"/>
              </a:rPr>
              <a:t>SiO</a:t>
            </a:r>
            <a:r>
              <a:rPr kumimoji="1" lang="en-US" altLang="zh-CN" sz="1600" b="1" baseline="-25000" dirty="0">
                <a:solidFill>
                  <a:srgbClr val="003F88"/>
                </a:solidFill>
                <a:latin typeface="微软雅黑" panose="020B0503020204020204" pitchFamily="34" charset="-122"/>
                <a:ea typeface="微软雅黑" panose="020B0503020204020204" pitchFamily="34" charset="-122"/>
              </a:rPr>
              <a:t>2</a:t>
            </a:r>
            <a:endParaRPr kumimoji="1" lang="zh-CN" altLang="en-US" sz="1600" b="1" baseline="-25000" dirty="0">
              <a:solidFill>
                <a:srgbClr val="003F88"/>
              </a:solidFill>
              <a:latin typeface="微软雅黑" panose="020B0503020204020204" pitchFamily="34" charset="-122"/>
              <a:ea typeface="微软雅黑" panose="020B0503020204020204" pitchFamily="34" charset="-122"/>
            </a:endParaRPr>
          </a:p>
        </p:txBody>
      </p:sp>
      <p:pic>
        <p:nvPicPr>
          <p:cNvPr id="106" name="图片 105">
            <a:extLst>
              <a:ext uri="{FF2B5EF4-FFF2-40B4-BE49-F238E27FC236}">
                <a16:creationId xmlns:a16="http://schemas.microsoft.com/office/drawing/2014/main" id="{48E34874-9D04-407B-80CE-02E066A86D70}"/>
              </a:ext>
            </a:extLst>
          </p:cNvPr>
          <p:cNvPicPr>
            <a:picLocks noChangeAspect="1"/>
          </p:cNvPicPr>
          <p:nvPr/>
        </p:nvPicPr>
        <p:blipFill>
          <a:blip r:embed="rId5"/>
          <a:stretch>
            <a:fillRect/>
          </a:stretch>
        </p:blipFill>
        <p:spPr>
          <a:xfrm>
            <a:off x="1459155" y="2549265"/>
            <a:ext cx="2438611" cy="1713124"/>
          </a:xfrm>
          <a:prstGeom prst="rect">
            <a:avLst/>
          </a:prstGeom>
        </p:spPr>
      </p:pic>
      <p:pic>
        <p:nvPicPr>
          <p:cNvPr id="107" name="图片 106">
            <a:extLst>
              <a:ext uri="{FF2B5EF4-FFF2-40B4-BE49-F238E27FC236}">
                <a16:creationId xmlns:a16="http://schemas.microsoft.com/office/drawing/2014/main" id="{6069F809-9DAB-4A63-AB5C-59A5305FDDD5}"/>
              </a:ext>
            </a:extLst>
          </p:cNvPr>
          <p:cNvPicPr>
            <a:picLocks noChangeAspect="1"/>
          </p:cNvPicPr>
          <p:nvPr/>
        </p:nvPicPr>
        <p:blipFill>
          <a:blip r:embed="rId6"/>
          <a:stretch>
            <a:fillRect/>
          </a:stretch>
        </p:blipFill>
        <p:spPr>
          <a:xfrm>
            <a:off x="4923400" y="3360158"/>
            <a:ext cx="2420322" cy="902286"/>
          </a:xfrm>
          <a:prstGeom prst="rect">
            <a:avLst/>
          </a:prstGeom>
        </p:spPr>
      </p:pic>
      <p:pic>
        <p:nvPicPr>
          <p:cNvPr id="108" name="图片 107">
            <a:extLst>
              <a:ext uri="{FF2B5EF4-FFF2-40B4-BE49-F238E27FC236}">
                <a16:creationId xmlns:a16="http://schemas.microsoft.com/office/drawing/2014/main" id="{C21B1B7B-796F-437F-9944-ED6567AE47A4}"/>
              </a:ext>
            </a:extLst>
          </p:cNvPr>
          <p:cNvPicPr>
            <a:picLocks noChangeAspect="1"/>
          </p:cNvPicPr>
          <p:nvPr/>
        </p:nvPicPr>
        <p:blipFill>
          <a:blip r:embed="rId7"/>
          <a:stretch>
            <a:fillRect/>
          </a:stretch>
        </p:blipFill>
        <p:spPr>
          <a:xfrm>
            <a:off x="8382228" y="3358324"/>
            <a:ext cx="2420322" cy="902286"/>
          </a:xfrm>
          <a:prstGeom prst="rect">
            <a:avLst/>
          </a:prstGeom>
        </p:spPr>
      </p:pic>
      <p:sp>
        <p:nvSpPr>
          <p:cNvPr id="109" name="Text Box 22">
            <a:extLst>
              <a:ext uri="{FF2B5EF4-FFF2-40B4-BE49-F238E27FC236}">
                <a16:creationId xmlns:a16="http://schemas.microsoft.com/office/drawing/2014/main" id="{545BB040-7728-405A-8AEC-5B5DC32BB24E}"/>
              </a:ext>
            </a:extLst>
          </p:cNvPr>
          <p:cNvSpPr txBox="1">
            <a:spLocks noChangeArrowheads="1"/>
          </p:cNvSpPr>
          <p:nvPr/>
        </p:nvSpPr>
        <p:spPr bwMode="auto">
          <a:xfrm>
            <a:off x="1459154" y="4263175"/>
            <a:ext cx="2420322" cy="338554"/>
          </a:xfrm>
          <a:prstGeom prst="rect">
            <a:avLst/>
          </a:prstGeom>
          <a:noFill/>
          <a:ln w="19050">
            <a:noFill/>
            <a:miter lim="800000"/>
          </a:ln>
          <a:effectLst/>
        </p:spPr>
        <p:txBody>
          <a:bodyPr wrap="square">
            <a:spAutoFit/>
          </a:bodyPr>
          <a:lstStyle/>
          <a:p>
            <a:pPr algn="ctr">
              <a:defRPr/>
            </a:pPr>
            <a:r>
              <a:rPr kumimoji="1" lang="zh-CN" altLang="en-US" sz="1600" b="1" dirty="0">
                <a:solidFill>
                  <a:srgbClr val="003F88"/>
                </a:solidFill>
                <a:latin typeface="微软雅黑" panose="020B0503020204020204" pitchFamily="34" charset="-122"/>
                <a:ea typeface="微软雅黑" panose="020B0503020204020204" pitchFamily="34" charset="-122"/>
              </a:rPr>
              <a:t>曝光</a:t>
            </a:r>
          </a:p>
        </p:txBody>
      </p:sp>
      <p:sp>
        <p:nvSpPr>
          <p:cNvPr id="110" name="Text Box 48">
            <a:extLst>
              <a:ext uri="{FF2B5EF4-FFF2-40B4-BE49-F238E27FC236}">
                <a16:creationId xmlns:a16="http://schemas.microsoft.com/office/drawing/2014/main" id="{4BECE0B5-D36C-4C97-8AD2-DB90EAB72FC5}"/>
              </a:ext>
            </a:extLst>
          </p:cNvPr>
          <p:cNvSpPr txBox="1">
            <a:spLocks noChangeArrowheads="1"/>
          </p:cNvSpPr>
          <p:nvPr/>
        </p:nvSpPr>
        <p:spPr bwMode="auto">
          <a:xfrm>
            <a:off x="4923400" y="4263230"/>
            <a:ext cx="2420322" cy="338554"/>
          </a:xfrm>
          <a:prstGeom prst="rect">
            <a:avLst/>
          </a:prstGeom>
          <a:noFill/>
          <a:ln w="19050">
            <a:noFill/>
            <a:miter lim="800000"/>
          </a:ln>
          <a:effectLst/>
        </p:spPr>
        <p:txBody>
          <a:bodyPr wrap="square">
            <a:spAutoFit/>
          </a:bodyPr>
          <a:lstStyle/>
          <a:p>
            <a:pPr algn="ctr">
              <a:defRPr/>
            </a:pPr>
            <a:r>
              <a:rPr kumimoji="1" lang="zh-CN" altLang="en-US" sz="1600" b="1" dirty="0">
                <a:solidFill>
                  <a:srgbClr val="003F88"/>
                </a:solidFill>
                <a:latin typeface="微软雅黑" panose="020B0503020204020204" pitchFamily="34" charset="-122"/>
                <a:ea typeface="微软雅黑" panose="020B0503020204020204" pitchFamily="34" charset="-122"/>
              </a:rPr>
              <a:t>显影、坚膜</a:t>
            </a:r>
          </a:p>
        </p:txBody>
      </p:sp>
      <p:sp>
        <p:nvSpPr>
          <p:cNvPr id="111" name="Text Box 24">
            <a:extLst>
              <a:ext uri="{FF2B5EF4-FFF2-40B4-BE49-F238E27FC236}">
                <a16:creationId xmlns:a16="http://schemas.microsoft.com/office/drawing/2014/main" id="{6CBEB81C-25F5-4CB7-A231-569FADB3E859}"/>
              </a:ext>
            </a:extLst>
          </p:cNvPr>
          <p:cNvSpPr txBox="1">
            <a:spLocks noChangeArrowheads="1"/>
          </p:cNvSpPr>
          <p:nvPr/>
        </p:nvSpPr>
        <p:spPr bwMode="auto">
          <a:xfrm>
            <a:off x="8382228" y="4261396"/>
            <a:ext cx="2420322" cy="338554"/>
          </a:xfrm>
          <a:prstGeom prst="rect">
            <a:avLst/>
          </a:prstGeom>
          <a:noFill/>
          <a:ln w="19050">
            <a:noFill/>
            <a:miter lim="800000"/>
          </a:ln>
          <a:effectLst/>
        </p:spPr>
        <p:txBody>
          <a:bodyPr wrap="square">
            <a:spAutoFit/>
          </a:bodyPr>
          <a:lstStyle/>
          <a:p>
            <a:pPr algn="ctr">
              <a:defRPr/>
            </a:pPr>
            <a:r>
              <a:rPr kumimoji="1" lang="zh-CN" altLang="en-US" sz="1600" b="1" dirty="0">
                <a:solidFill>
                  <a:srgbClr val="003F88"/>
                </a:solidFill>
                <a:latin typeface="微软雅黑" panose="020B0503020204020204" pitchFamily="34" charset="-122"/>
                <a:ea typeface="微软雅黑" panose="020B0503020204020204" pitchFamily="34" charset="-122"/>
              </a:rPr>
              <a:t>刻蚀图形</a:t>
            </a:r>
          </a:p>
        </p:txBody>
      </p:sp>
      <p:pic>
        <p:nvPicPr>
          <p:cNvPr id="112" name="图片 111">
            <a:extLst>
              <a:ext uri="{FF2B5EF4-FFF2-40B4-BE49-F238E27FC236}">
                <a16:creationId xmlns:a16="http://schemas.microsoft.com/office/drawing/2014/main" id="{102D4F72-812B-4EC6-9287-5836664E817E}"/>
              </a:ext>
            </a:extLst>
          </p:cNvPr>
          <p:cNvPicPr>
            <a:picLocks noChangeAspect="1"/>
          </p:cNvPicPr>
          <p:nvPr/>
        </p:nvPicPr>
        <p:blipFill>
          <a:blip r:embed="rId8"/>
          <a:stretch>
            <a:fillRect/>
          </a:stretch>
        </p:blipFill>
        <p:spPr>
          <a:xfrm>
            <a:off x="1459155" y="5216608"/>
            <a:ext cx="2414225" cy="768163"/>
          </a:xfrm>
          <a:prstGeom prst="rect">
            <a:avLst/>
          </a:prstGeom>
        </p:spPr>
      </p:pic>
      <p:pic>
        <p:nvPicPr>
          <p:cNvPr id="113" name="图片 112">
            <a:extLst>
              <a:ext uri="{FF2B5EF4-FFF2-40B4-BE49-F238E27FC236}">
                <a16:creationId xmlns:a16="http://schemas.microsoft.com/office/drawing/2014/main" id="{94201ABA-01D0-420F-BA53-00447C3BDC08}"/>
              </a:ext>
            </a:extLst>
          </p:cNvPr>
          <p:cNvPicPr>
            <a:picLocks noChangeAspect="1"/>
          </p:cNvPicPr>
          <p:nvPr/>
        </p:nvPicPr>
        <p:blipFill>
          <a:blip r:embed="rId9"/>
          <a:stretch>
            <a:fillRect/>
          </a:stretch>
        </p:blipFill>
        <p:spPr>
          <a:xfrm>
            <a:off x="4917304" y="4741133"/>
            <a:ext cx="2432515" cy="1243692"/>
          </a:xfrm>
          <a:prstGeom prst="rect">
            <a:avLst/>
          </a:prstGeom>
        </p:spPr>
      </p:pic>
      <p:pic>
        <p:nvPicPr>
          <p:cNvPr id="114" name="图片 113">
            <a:extLst>
              <a:ext uri="{FF2B5EF4-FFF2-40B4-BE49-F238E27FC236}">
                <a16:creationId xmlns:a16="http://schemas.microsoft.com/office/drawing/2014/main" id="{9DAE8F62-30E8-40F0-864D-4029CD6F9145}"/>
              </a:ext>
            </a:extLst>
          </p:cNvPr>
          <p:cNvPicPr>
            <a:picLocks noChangeAspect="1"/>
          </p:cNvPicPr>
          <p:nvPr/>
        </p:nvPicPr>
        <p:blipFill>
          <a:blip r:embed="rId10"/>
          <a:stretch>
            <a:fillRect/>
          </a:stretch>
        </p:blipFill>
        <p:spPr>
          <a:xfrm>
            <a:off x="8382228" y="5342802"/>
            <a:ext cx="2420322" cy="640135"/>
          </a:xfrm>
          <a:prstGeom prst="rect">
            <a:avLst/>
          </a:prstGeom>
        </p:spPr>
      </p:pic>
      <p:sp>
        <p:nvSpPr>
          <p:cNvPr id="115" name="Text Box 31">
            <a:extLst>
              <a:ext uri="{FF2B5EF4-FFF2-40B4-BE49-F238E27FC236}">
                <a16:creationId xmlns:a16="http://schemas.microsoft.com/office/drawing/2014/main" id="{8F87E461-C36A-4E1A-A3E4-F6AFB6F27A64}"/>
              </a:ext>
            </a:extLst>
          </p:cNvPr>
          <p:cNvSpPr txBox="1">
            <a:spLocks noChangeArrowheads="1"/>
          </p:cNvSpPr>
          <p:nvPr/>
        </p:nvSpPr>
        <p:spPr bwMode="auto">
          <a:xfrm>
            <a:off x="1453057" y="5984770"/>
            <a:ext cx="2420322" cy="338554"/>
          </a:xfrm>
          <a:prstGeom prst="rect">
            <a:avLst/>
          </a:prstGeom>
          <a:noFill/>
          <a:ln w="19050">
            <a:noFill/>
            <a:miter lim="800000"/>
          </a:ln>
          <a:effectLst/>
        </p:spPr>
        <p:txBody>
          <a:bodyPr wrap="square">
            <a:spAutoFit/>
          </a:bodyPr>
          <a:lstStyle/>
          <a:p>
            <a:pPr algn="ctr">
              <a:defRPr/>
            </a:pPr>
            <a:r>
              <a:rPr kumimoji="1" lang="zh-CN" altLang="en-US" sz="1600" b="1" dirty="0">
                <a:solidFill>
                  <a:srgbClr val="003F88"/>
                </a:solidFill>
                <a:latin typeface="微软雅黑" panose="020B0503020204020204" pitchFamily="34" charset="-122"/>
                <a:ea typeface="微软雅黑" panose="020B0503020204020204" pitchFamily="34" charset="-122"/>
              </a:rPr>
              <a:t>去胶</a:t>
            </a:r>
          </a:p>
        </p:txBody>
      </p:sp>
      <p:sp>
        <p:nvSpPr>
          <p:cNvPr id="116" name="Text Box 2">
            <a:extLst>
              <a:ext uri="{FF2B5EF4-FFF2-40B4-BE49-F238E27FC236}">
                <a16:creationId xmlns:a16="http://schemas.microsoft.com/office/drawing/2014/main" id="{765D5F2C-65CE-426B-B655-07309C9A6CCE}"/>
              </a:ext>
            </a:extLst>
          </p:cNvPr>
          <p:cNvSpPr txBox="1">
            <a:spLocks noChangeArrowheads="1"/>
          </p:cNvSpPr>
          <p:nvPr/>
        </p:nvSpPr>
        <p:spPr bwMode="auto">
          <a:xfrm>
            <a:off x="4799859" y="5984770"/>
            <a:ext cx="2744502" cy="338554"/>
          </a:xfrm>
          <a:prstGeom prst="rect">
            <a:avLst/>
          </a:prstGeom>
          <a:noFill/>
          <a:ln w="19050">
            <a:noFill/>
            <a:miter lim="800000"/>
          </a:ln>
          <a:effectLst/>
        </p:spPr>
        <p:txBody>
          <a:bodyPr wrap="square">
            <a:spAutoFit/>
          </a:bodyPr>
          <a:lstStyle/>
          <a:p>
            <a:pPr>
              <a:defRPr/>
            </a:pPr>
            <a:r>
              <a:rPr kumimoji="1" lang="zh-CN" altLang="en-US" sz="1600" b="1" dirty="0">
                <a:solidFill>
                  <a:srgbClr val="003F88"/>
                </a:solidFill>
                <a:latin typeface="微软雅黑" panose="020B0503020204020204" pitchFamily="34" charset="-122"/>
                <a:ea typeface="微软雅黑" panose="020B0503020204020204" pitchFamily="34" charset="-122"/>
              </a:rPr>
              <a:t>掺杂（高温扩散或离子注入）</a:t>
            </a:r>
          </a:p>
        </p:txBody>
      </p:sp>
      <p:sp>
        <p:nvSpPr>
          <p:cNvPr id="117" name="Text Box 42">
            <a:extLst>
              <a:ext uri="{FF2B5EF4-FFF2-40B4-BE49-F238E27FC236}">
                <a16:creationId xmlns:a16="http://schemas.microsoft.com/office/drawing/2014/main" id="{284126C5-86F7-4D19-9BA0-A69BF13D85A3}"/>
              </a:ext>
            </a:extLst>
          </p:cNvPr>
          <p:cNvSpPr txBox="1">
            <a:spLocks noChangeArrowheads="1"/>
          </p:cNvSpPr>
          <p:nvPr/>
        </p:nvSpPr>
        <p:spPr bwMode="auto">
          <a:xfrm>
            <a:off x="8382228" y="5982936"/>
            <a:ext cx="2420322" cy="338554"/>
          </a:xfrm>
          <a:prstGeom prst="rect">
            <a:avLst/>
          </a:prstGeom>
          <a:noFill/>
          <a:ln w="19050">
            <a:noFill/>
            <a:miter lim="800000"/>
          </a:ln>
          <a:effectLst/>
        </p:spPr>
        <p:txBody>
          <a:bodyPr wrap="square">
            <a:spAutoFit/>
          </a:bodyPr>
          <a:lstStyle/>
          <a:p>
            <a:pPr algn="ctr">
              <a:defRPr/>
            </a:pPr>
            <a:r>
              <a:rPr kumimoji="1" lang="zh-CN" altLang="en-US" sz="1600" b="1" dirty="0">
                <a:solidFill>
                  <a:srgbClr val="003F88"/>
                </a:solidFill>
                <a:latin typeface="微软雅黑" panose="020B0503020204020204" pitchFamily="34" charset="-122"/>
                <a:ea typeface="微软雅黑" panose="020B0503020204020204" pitchFamily="34" charset="-122"/>
              </a:rPr>
              <a:t>去除氧化膜</a:t>
            </a:r>
          </a:p>
        </p:txBody>
      </p:sp>
    </p:spTree>
    <p:extLst>
      <p:ext uri="{BB962C8B-B14F-4D97-AF65-F5344CB8AC3E}">
        <p14:creationId xmlns:p14="http://schemas.microsoft.com/office/powerpoint/2010/main" val="56118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756.281"/>
  <p:tag name="LATEXADDIN" val="\documentclass{article}&#10;\usepackage{amsmath}&#10;\pagestyle{empty}&#10;\begin{document}&#10;&#10;$v_o=-R_f\left(\frac{v_1}{R_1}+\frac{v_2}{R_2}+\cdots+\frac{v_n}{R_n}\right)$&#10;&#10;&#10;\end{document}"/>
  <p:tag name="IGUANATEXSIZE" val="20"/>
  <p:tag name="IGUANATEXCURSOR" val="158"/>
  <p:tag name="TRANSPARENCY" val="True"/>
  <p:tag name="FILENAME" val=""/>
  <p:tag name="LATEXENGINEID" val="0"/>
  <p:tag name="TEMPFOLDER" val="D:\"/>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w="19050">
          <a:solidFill>
            <a:schemeClr val="tx1">
              <a:lumMod val="75000"/>
              <a:lumOff val="2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29356</TotalTime>
  <Words>2082</Words>
  <Application>Microsoft Office PowerPoint</Application>
  <PresentationFormat>宽屏</PresentationFormat>
  <Paragraphs>302</Paragraphs>
  <Slides>47</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61" baseType="lpstr">
      <vt:lpstr>Arial</vt:lpstr>
      <vt:lpstr>华文琥珀</vt:lpstr>
      <vt:lpstr>宋体</vt:lpstr>
      <vt:lpstr>Georgia</vt:lpstr>
      <vt:lpstr>微软雅黑 Light</vt:lpstr>
      <vt:lpstr>Wingdings</vt:lpstr>
      <vt:lpstr>Brush Script MT</vt:lpstr>
      <vt:lpstr>Franklin Gothic Book</vt:lpstr>
      <vt:lpstr>微软雅黑</vt:lpstr>
      <vt:lpstr>Times New Roman</vt:lpstr>
      <vt:lpstr>Calibri</vt:lpstr>
      <vt:lpstr>Office 主题​​</vt:lpstr>
      <vt:lpstr>Visio</vt:lpstr>
      <vt:lpstr>Equation</vt:lpstr>
      <vt:lpstr>PowerPoint 演示文稿</vt:lpstr>
      <vt:lpstr>知识图谱</vt:lpstr>
      <vt:lpstr>内容提要</vt:lpstr>
      <vt:lpstr>集成电路的发明</vt:lpstr>
      <vt:lpstr>硅平面集成电路工艺</vt:lpstr>
      <vt:lpstr>集成电路的优势</vt:lpstr>
      <vt:lpstr>硅圆片</vt:lpstr>
      <vt:lpstr>制造工艺</vt:lpstr>
      <vt:lpstr>制造工艺</vt:lpstr>
      <vt:lpstr>MOS场效应</vt:lpstr>
      <vt:lpstr>N阱CMOS工艺</vt:lpstr>
      <vt:lpstr>特征尺寸</vt:lpstr>
      <vt:lpstr>英特尔未来10年制程节点路线图（May 2019）</vt:lpstr>
      <vt:lpstr>FinFET 和 FD-SOI</vt:lpstr>
      <vt:lpstr>IC封装</vt:lpstr>
      <vt:lpstr>摩尔定律</vt:lpstr>
      <vt:lpstr>换一个角度看摩尔定律</vt:lpstr>
      <vt:lpstr>成长范式与范式转变</vt:lpstr>
      <vt:lpstr>重大机会窗口</vt:lpstr>
      <vt:lpstr>技术发展</vt:lpstr>
      <vt:lpstr>SoC (System on Chip)，片上系统</vt:lpstr>
      <vt:lpstr>SiP (System in Package)，系统级封装</vt:lpstr>
      <vt:lpstr>内容提要</vt:lpstr>
      <vt:lpstr>运算放大器—电路的“万金油模块” </vt:lpstr>
      <vt:lpstr>集成运放：内部组成单元</vt:lpstr>
      <vt:lpstr>集成运放：内部组成单元 </vt:lpstr>
      <vt:lpstr>集成运算放大器符号</vt:lpstr>
      <vt:lpstr>电压型运算放大器电路模型  </vt:lpstr>
      <vt:lpstr>电压传输特性</vt:lpstr>
      <vt:lpstr>负反馈过程 </vt:lpstr>
      <vt:lpstr>理想运算放大器 </vt:lpstr>
      <vt:lpstr>同相放大电路</vt:lpstr>
      <vt:lpstr>近似计算 </vt:lpstr>
      <vt:lpstr>电压跟随器 </vt:lpstr>
      <vt:lpstr>反相放大电路</vt:lpstr>
      <vt:lpstr>近似计算</vt:lpstr>
      <vt:lpstr>例：求Av？ </vt:lpstr>
      <vt:lpstr>例：求电路的电压放大倍数Avf </vt:lpstr>
      <vt:lpstr>减法运算电路</vt:lpstr>
      <vt:lpstr>加法运算电路</vt:lpstr>
      <vt:lpstr>多输入加法放大器</vt:lpstr>
      <vt:lpstr>例：设计一加减运算电路，使 Vo=2Vi1+5Vi2-10Vi3</vt:lpstr>
      <vt:lpstr>积分运算电路</vt:lpstr>
      <vt:lpstr>微分运算电路</vt:lpstr>
      <vt:lpstr>理想运放的“虚短”“虚断”</vt:lpstr>
      <vt:lpstr>3.3 知识点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XM</dc:creator>
  <cp:lastModifiedBy>Wei Ma</cp:lastModifiedBy>
  <cp:revision>1161</cp:revision>
  <cp:lastPrinted>2015-09-13T13:07:31Z</cp:lastPrinted>
  <dcterms:created xsi:type="dcterms:W3CDTF">2012-01-19T22:55:48Z</dcterms:created>
  <dcterms:modified xsi:type="dcterms:W3CDTF">2022-03-15T00:50:30Z</dcterms:modified>
</cp:coreProperties>
</file>